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4"/>
  </p:notesMasterIdLst>
  <p:sldIdLst>
    <p:sldId id="1464" r:id="rId2"/>
    <p:sldId id="1505" r:id="rId3"/>
    <p:sldId id="1465" r:id="rId4"/>
    <p:sldId id="1548" r:id="rId5"/>
    <p:sldId id="1519" r:id="rId6"/>
    <p:sldId id="1522" r:id="rId7"/>
    <p:sldId id="1536" r:id="rId8"/>
    <p:sldId id="1550" r:id="rId9"/>
    <p:sldId id="1441" r:id="rId10"/>
    <p:sldId id="269" r:id="rId11"/>
    <p:sldId id="1457" r:id="rId12"/>
    <p:sldId id="1458" r:id="rId13"/>
    <p:sldId id="1459" r:id="rId14"/>
    <p:sldId id="1460" r:id="rId15"/>
    <p:sldId id="1461" r:id="rId16"/>
    <p:sldId id="1530" r:id="rId17"/>
    <p:sldId id="1528" r:id="rId18"/>
    <p:sldId id="1508" r:id="rId19"/>
    <p:sldId id="1537" r:id="rId20"/>
    <p:sldId id="1542" r:id="rId21"/>
    <p:sldId id="1533" r:id="rId22"/>
    <p:sldId id="1466" r:id="rId23"/>
    <p:sldId id="1470" r:id="rId24"/>
    <p:sldId id="293" r:id="rId25"/>
    <p:sldId id="1521" r:id="rId26"/>
    <p:sldId id="1444" r:id="rId27"/>
    <p:sldId id="1513" r:id="rId28"/>
    <p:sldId id="1450" r:id="rId29"/>
    <p:sldId id="1547" r:id="rId30"/>
    <p:sldId id="1556" r:id="rId31"/>
    <p:sldId id="1555" r:id="rId32"/>
    <p:sldId id="1546" r:id="rId33"/>
  </p:sldIdLst>
  <p:sldSz cx="12192000" cy="6858000"/>
  <p:notesSz cx="6797675" cy="9928225"/>
  <p:embeddedFontLst>
    <p:embeddedFont>
      <p:font typeface="Arial Black" panose="020B0A04020102020204" pitchFamily="34" charset="0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Lato" panose="020B0604020202020204" charset="0"/>
      <p:regular r:id="rId40"/>
      <p:bold r:id="rId41"/>
      <p:italic r:id="rId42"/>
      <p:boldItalic r:id="rId43"/>
    </p:embeddedFont>
    <p:embeddedFont>
      <p:font typeface="Roboto" panose="020B0604020202020204" charset="0"/>
      <p:regular r:id="rId44"/>
      <p:bold r:id="rId45"/>
      <p:italic r:id="rId46"/>
      <p:boldItalic r:id="rId47"/>
    </p:embeddedFont>
    <p:embeddedFont>
      <p:font typeface="Roboto Light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227918-6C54-4D08-8EAF-5585FAF7F481}">
  <a:tblStyle styleId="{9D227918-6C54-4D08-8EAF-5585FAF7F48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CECE7"/>
          </a:solidFill>
        </a:fill>
      </a:tcStyle>
    </a:wholeTbl>
    <a:band1H>
      <a:tcTxStyle/>
      <a:tcStyle>
        <a:tcBdr/>
        <a:fill>
          <a:solidFill>
            <a:srgbClr val="F8D6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8D6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70" autoAdjust="0"/>
    <p:restoredTop sz="94660"/>
  </p:normalViewPr>
  <p:slideViewPr>
    <p:cSldViewPr snapToGrid="0">
      <p:cViewPr varScale="1">
        <p:scale>
          <a:sx n="64" d="100"/>
          <a:sy n="64" d="100"/>
        </p:scale>
        <p:origin x="3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image" Target="../media/image4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image" Target="../media/image4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672D93-2ED1-46CC-B3F8-C2E17ACACA66}" type="doc">
      <dgm:prSet loTypeId="urn:microsoft.com/office/officeart/2005/8/layout/hProcess10" loCatId="process" qsTypeId="urn:microsoft.com/office/officeart/2005/8/quickstyle/simple1" qsCatId="simple" csTypeId="urn:microsoft.com/office/officeart/2005/8/colors/colorful1" csCatId="colorful" phldr="1"/>
      <dgm:spPr/>
    </dgm:pt>
    <dgm:pt modelId="{4D315E3A-A0FE-4CD8-8357-62DEB9210352}">
      <dgm:prSet phldrT="[Texto]"/>
      <dgm:spPr/>
      <dgm:t>
        <a:bodyPr/>
        <a:lstStyle/>
        <a:p>
          <a:r>
            <a:rPr lang="es-PE" dirty="0"/>
            <a:t>REGULACIÓN DIGITAL</a:t>
          </a:r>
        </a:p>
      </dgm:t>
    </dgm:pt>
    <dgm:pt modelId="{8D2DC4EF-BCA4-4586-B2FE-29A0E87D8EB3}" type="parTrans" cxnId="{2FC2B1C2-8E4E-4AA7-8B4C-B70DD1C56AE4}">
      <dgm:prSet/>
      <dgm:spPr/>
      <dgm:t>
        <a:bodyPr/>
        <a:lstStyle/>
        <a:p>
          <a:endParaRPr lang="es-PE"/>
        </a:p>
      </dgm:t>
    </dgm:pt>
    <dgm:pt modelId="{86CA6B6D-645A-4802-8F6A-F32A6172F6DE}" type="sibTrans" cxnId="{2FC2B1C2-8E4E-4AA7-8B4C-B70DD1C56AE4}">
      <dgm:prSet/>
      <dgm:spPr/>
      <dgm:t>
        <a:bodyPr/>
        <a:lstStyle/>
        <a:p>
          <a:endParaRPr lang="es-PE"/>
        </a:p>
      </dgm:t>
    </dgm:pt>
    <dgm:pt modelId="{1C874FDF-89F7-4F14-AA2A-5F63127254A4}">
      <dgm:prSet phldrT="[Texto]"/>
      <dgm:spPr/>
      <dgm:t>
        <a:bodyPr/>
        <a:lstStyle/>
        <a:p>
          <a:r>
            <a:rPr lang="es-PE" dirty="0"/>
            <a:t>TECNOLOGÍA DIGITAL</a:t>
          </a:r>
        </a:p>
      </dgm:t>
    </dgm:pt>
    <dgm:pt modelId="{95B6F08B-ACB0-49AB-B731-BEB4A0BE6BCA}" type="parTrans" cxnId="{806BFD30-7EF9-4713-880C-5517EFA7F6E2}">
      <dgm:prSet/>
      <dgm:spPr/>
      <dgm:t>
        <a:bodyPr/>
        <a:lstStyle/>
        <a:p>
          <a:endParaRPr lang="es-PE"/>
        </a:p>
      </dgm:t>
    </dgm:pt>
    <dgm:pt modelId="{752B75F6-6267-45F6-B8F7-4A2AE8565245}" type="sibTrans" cxnId="{806BFD30-7EF9-4713-880C-5517EFA7F6E2}">
      <dgm:prSet/>
      <dgm:spPr/>
      <dgm:t>
        <a:bodyPr/>
        <a:lstStyle/>
        <a:p>
          <a:endParaRPr lang="es-PE"/>
        </a:p>
      </dgm:t>
    </dgm:pt>
    <dgm:pt modelId="{89D229A1-BCFA-47ED-A81C-C811656564E3}">
      <dgm:prSet phldrT="[Texto]"/>
      <dgm:spPr/>
      <dgm:t>
        <a:bodyPr/>
        <a:lstStyle/>
        <a:p>
          <a:r>
            <a:rPr lang="es-PE" dirty="0"/>
            <a:t>SERVICIOS DIGITALES</a:t>
          </a:r>
        </a:p>
      </dgm:t>
    </dgm:pt>
    <dgm:pt modelId="{BC456EF2-C09A-41C7-B9E5-85FC894C15E3}" type="parTrans" cxnId="{C3B82FE7-C365-47DE-85A8-C6B743C6B53E}">
      <dgm:prSet/>
      <dgm:spPr/>
      <dgm:t>
        <a:bodyPr/>
        <a:lstStyle/>
        <a:p>
          <a:endParaRPr lang="es-PE"/>
        </a:p>
      </dgm:t>
    </dgm:pt>
    <dgm:pt modelId="{19F7C750-35F3-45E4-8F9E-320C0D5F5406}" type="sibTrans" cxnId="{C3B82FE7-C365-47DE-85A8-C6B743C6B53E}">
      <dgm:prSet/>
      <dgm:spPr/>
      <dgm:t>
        <a:bodyPr/>
        <a:lstStyle/>
        <a:p>
          <a:endParaRPr lang="es-PE"/>
        </a:p>
      </dgm:t>
    </dgm:pt>
    <dgm:pt modelId="{4F0F25AE-AA40-491A-B0C8-546A93B14309}" type="pres">
      <dgm:prSet presAssocID="{8B672D93-2ED1-46CC-B3F8-C2E17ACACA66}" presName="Name0" presStyleCnt="0">
        <dgm:presLayoutVars>
          <dgm:dir/>
          <dgm:resizeHandles val="exact"/>
        </dgm:presLayoutVars>
      </dgm:prSet>
      <dgm:spPr/>
    </dgm:pt>
    <dgm:pt modelId="{B987653F-5379-468C-A48D-B5FCC97D871D}" type="pres">
      <dgm:prSet presAssocID="{4D315E3A-A0FE-4CD8-8357-62DEB9210352}" presName="composite" presStyleCnt="0"/>
      <dgm:spPr/>
    </dgm:pt>
    <dgm:pt modelId="{0379F4DB-7B4B-4AFF-BDF1-3389014347AD}" type="pres">
      <dgm:prSet presAssocID="{4D315E3A-A0FE-4CD8-8357-62DEB9210352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A814C6D4-7E9C-4097-B30E-94043341902D}" type="pres">
      <dgm:prSet presAssocID="{4D315E3A-A0FE-4CD8-8357-62DEB9210352}" presName="txNode" presStyleLbl="node1" presStyleIdx="0" presStyleCnt="3">
        <dgm:presLayoutVars>
          <dgm:bulletEnabled val="1"/>
        </dgm:presLayoutVars>
      </dgm:prSet>
      <dgm:spPr/>
    </dgm:pt>
    <dgm:pt modelId="{390FEF24-E16A-4DF9-B9C2-737245A5EC62}" type="pres">
      <dgm:prSet presAssocID="{86CA6B6D-645A-4802-8F6A-F32A6172F6DE}" presName="sibTrans" presStyleLbl="sibTrans2D1" presStyleIdx="0" presStyleCnt="2"/>
      <dgm:spPr/>
    </dgm:pt>
    <dgm:pt modelId="{587FE007-83D3-4060-8DF5-76E3616A7B02}" type="pres">
      <dgm:prSet presAssocID="{86CA6B6D-645A-4802-8F6A-F32A6172F6DE}" presName="connTx" presStyleLbl="sibTrans2D1" presStyleIdx="0" presStyleCnt="2"/>
      <dgm:spPr/>
    </dgm:pt>
    <dgm:pt modelId="{46522C68-7732-4AFC-A6D2-AA2B18FA5572}" type="pres">
      <dgm:prSet presAssocID="{1C874FDF-89F7-4F14-AA2A-5F63127254A4}" presName="composite" presStyleCnt="0"/>
      <dgm:spPr/>
    </dgm:pt>
    <dgm:pt modelId="{C519E3E3-F21A-4C09-84E4-71CF021EB8FD}" type="pres">
      <dgm:prSet presAssocID="{1C874FDF-89F7-4F14-AA2A-5F63127254A4}" presName="imagSh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507DFDA6-534F-4969-A93F-F9B275E65001}" type="pres">
      <dgm:prSet presAssocID="{1C874FDF-89F7-4F14-AA2A-5F63127254A4}" presName="txNode" presStyleLbl="node1" presStyleIdx="1" presStyleCnt="3">
        <dgm:presLayoutVars>
          <dgm:bulletEnabled val="1"/>
        </dgm:presLayoutVars>
      </dgm:prSet>
      <dgm:spPr/>
    </dgm:pt>
    <dgm:pt modelId="{7245DC59-0F3A-4919-B2D6-2ECB9918C4F3}" type="pres">
      <dgm:prSet presAssocID="{752B75F6-6267-45F6-B8F7-4A2AE8565245}" presName="sibTrans" presStyleLbl="sibTrans2D1" presStyleIdx="1" presStyleCnt="2"/>
      <dgm:spPr/>
    </dgm:pt>
    <dgm:pt modelId="{733DD4EE-4435-4060-B57A-3E5DA9612C18}" type="pres">
      <dgm:prSet presAssocID="{752B75F6-6267-45F6-B8F7-4A2AE8565245}" presName="connTx" presStyleLbl="sibTrans2D1" presStyleIdx="1" presStyleCnt="2"/>
      <dgm:spPr/>
    </dgm:pt>
    <dgm:pt modelId="{E39D6A53-7A48-4311-98FE-9F79873271A9}" type="pres">
      <dgm:prSet presAssocID="{89D229A1-BCFA-47ED-A81C-C811656564E3}" presName="composite" presStyleCnt="0"/>
      <dgm:spPr/>
    </dgm:pt>
    <dgm:pt modelId="{B753C3DF-9F28-456A-B0B1-E2914916D208}" type="pres">
      <dgm:prSet presAssocID="{89D229A1-BCFA-47ED-A81C-C811656564E3}" presName="imagSh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D7275CF0-B93A-4D7C-AB00-C2E4D47860C3}" type="pres">
      <dgm:prSet presAssocID="{89D229A1-BCFA-47ED-A81C-C811656564E3}" presName="txNode" presStyleLbl="node1" presStyleIdx="2" presStyleCnt="3">
        <dgm:presLayoutVars>
          <dgm:bulletEnabled val="1"/>
        </dgm:presLayoutVars>
      </dgm:prSet>
      <dgm:spPr/>
    </dgm:pt>
  </dgm:ptLst>
  <dgm:cxnLst>
    <dgm:cxn modelId="{806BFD30-7EF9-4713-880C-5517EFA7F6E2}" srcId="{8B672D93-2ED1-46CC-B3F8-C2E17ACACA66}" destId="{1C874FDF-89F7-4F14-AA2A-5F63127254A4}" srcOrd="1" destOrd="0" parTransId="{95B6F08B-ACB0-49AB-B731-BEB4A0BE6BCA}" sibTransId="{752B75F6-6267-45F6-B8F7-4A2AE8565245}"/>
    <dgm:cxn modelId="{38DCC335-1947-46ED-BF77-2E15C2D84190}" type="presOf" srcId="{8B672D93-2ED1-46CC-B3F8-C2E17ACACA66}" destId="{4F0F25AE-AA40-491A-B0C8-546A93B14309}" srcOrd="0" destOrd="0" presId="urn:microsoft.com/office/officeart/2005/8/layout/hProcess10"/>
    <dgm:cxn modelId="{D85A0836-7F0B-44D2-8F18-CB665D78A2D6}" type="presOf" srcId="{752B75F6-6267-45F6-B8F7-4A2AE8565245}" destId="{7245DC59-0F3A-4919-B2D6-2ECB9918C4F3}" srcOrd="0" destOrd="0" presId="urn:microsoft.com/office/officeart/2005/8/layout/hProcess10"/>
    <dgm:cxn modelId="{D2326465-466B-41CE-A889-DD9C5B280A0E}" type="presOf" srcId="{86CA6B6D-645A-4802-8F6A-F32A6172F6DE}" destId="{587FE007-83D3-4060-8DF5-76E3616A7B02}" srcOrd="1" destOrd="0" presId="urn:microsoft.com/office/officeart/2005/8/layout/hProcess10"/>
    <dgm:cxn modelId="{8C6E0A69-7991-4941-AD9E-D68BAB89111B}" type="presOf" srcId="{86CA6B6D-645A-4802-8F6A-F32A6172F6DE}" destId="{390FEF24-E16A-4DF9-B9C2-737245A5EC62}" srcOrd="0" destOrd="0" presId="urn:microsoft.com/office/officeart/2005/8/layout/hProcess10"/>
    <dgm:cxn modelId="{601A65A1-FACA-4681-8B01-E868F1F6CC84}" type="presOf" srcId="{752B75F6-6267-45F6-B8F7-4A2AE8565245}" destId="{733DD4EE-4435-4060-B57A-3E5DA9612C18}" srcOrd="1" destOrd="0" presId="urn:microsoft.com/office/officeart/2005/8/layout/hProcess10"/>
    <dgm:cxn modelId="{297F31A6-87D0-4289-A60E-ED01B5021DE7}" type="presOf" srcId="{89D229A1-BCFA-47ED-A81C-C811656564E3}" destId="{D7275CF0-B93A-4D7C-AB00-C2E4D47860C3}" srcOrd="0" destOrd="0" presId="urn:microsoft.com/office/officeart/2005/8/layout/hProcess10"/>
    <dgm:cxn modelId="{4B54B7BE-3C16-4671-8EF5-8BC6A231CC5B}" type="presOf" srcId="{4D315E3A-A0FE-4CD8-8357-62DEB9210352}" destId="{A814C6D4-7E9C-4097-B30E-94043341902D}" srcOrd="0" destOrd="0" presId="urn:microsoft.com/office/officeart/2005/8/layout/hProcess10"/>
    <dgm:cxn modelId="{2FC2B1C2-8E4E-4AA7-8B4C-B70DD1C56AE4}" srcId="{8B672D93-2ED1-46CC-B3F8-C2E17ACACA66}" destId="{4D315E3A-A0FE-4CD8-8357-62DEB9210352}" srcOrd="0" destOrd="0" parTransId="{8D2DC4EF-BCA4-4586-B2FE-29A0E87D8EB3}" sibTransId="{86CA6B6D-645A-4802-8F6A-F32A6172F6DE}"/>
    <dgm:cxn modelId="{C3B82FE7-C365-47DE-85A8-C6B743C6B53E}" srcId="{8B672D93-2ED1-46CC-B3F8-C2E17ACACA66}" destId="{89D229A1-BCFA-47ED-A81C-C811656564E3}" srcOrd="2" destOrd="0" parTransId="{BC456EF2-C09A-41C7-B9E5-85FC894C15E3}" sibTransId="{19F7C750-35F3-45E4-8F9E-320C0D5F5406}"/>
    <dgm:cxn modelId="{7C3108EE-BE20-4B94-93FF-C4643B7A9833}" type="presOf" srcId="{1C874FDF-89F7-4F14-AA2A-5F63127254A4}" destId="{507DFDA6-534F-4969-A93F-F9B275E65001}" srcOrd="0" destOrd="0" presId="urn:microsoft.com/office/officeart/2005/8/layout/hProcess10"/>
    <dgm:cxn modelId="{42B3EEC8-6A8D-43B9-85DA-A71C01C30EBC}" type="presParOf" srcId="{4F0F25AE-AA40-491A-B0C8-546A93B14309}" destId="{B987653F-5379-468C-A48D-B5FCC97D871D}" srcOrd="0" destOrd="0" presId="urn:microsoft.com/office/officeart/2005/8/layout/hProcess10"/>
    <dgm:cxn modelId="{70D178BA-33EE-499F-9260-D045F7D1BFE5}" type="presParOf" srcId="{B987653F-5379-468C-A48D-B5FCC97D871D}" destId="{0379F4DB-7B4B-4AFF-BDF1-3389014347AD}" srcOrd="0" destOrd="0" presId="urn:microsoft.com/office/officeart/2005/8/layout/hProcess10"/>
    <dgm:cxn modelId="{7B65C458-BD31-4B49-AE5E-635EB4E32890}" type="presParOf" srcId="{B987653F-5379-468C-A48D-B5FCC97D871D}" destId="{A814C6D4-7E9C-4097-B30E-94043341902D}" srcOrd="1" destOrd="0" presId="urn:microsoft.com/office/officeart/2005/8/layout/hProcess10"/>
    <dgm:cxn modelId="{12CBF695-29FB-4971-8A6E-8B7646261F25}" type="presParOf" srcId="{4F0F25AE-AA40-491A-B0C8-546A93B14309}" destId="{390FEF24-E16A-4DF9-B9C2-737245A5EC62}" srcOrd="1" destOrd="0" presId="urn:microsoft.com/office/officeart/2005/8/layout/hProcess10"/>
    <dgm:cxn modelId="{CED54880-0CA7-4601-8608-82967EF6C72A}" type="presParOf" srcId="{390FEF24-E16A-4DF9-B9C2-737245A5EC62}" destId="{587FE007-83D3-4060-8DF5-76E3616A7B02}" srcOrd="0" destOrd="0" presId="urn:microsoft.com/office/officeart/2005/8/layout/hProcess10"/>
    <dgm:cxn modelId="{54E24C4D-F0CD-4A08-8B59-89D580A1F56B}" type="presParOf" srcId="{4F0F25AE-AA40-491A-B0C8-546A93B14309}" destId="{46522C68-7732-4AFC-A6D2-AA2B18FA5572}" srcOrd="2" destOrd="0" presId="urn:microsoft.com/office/officeart/2005/8/layout/hProcess10"/>
    <dgm:cxn modelId="{12AEC53F-AA7D-4B0C-9054-FB795CBEF687}" type="presParOf" srcId="{46522C68-7732-4AFC-A6D2-AA2B18FA5572}" destId="{C519E3E3-F21A-4C09-84E4-71CF021EB8FD}" srcOrd="0" destOrd="0" presId="urn:microsoft.com/office/officeart/2005/8/layout/hProcess10"/>
    <dgm:cxn modelId="{4ACE929F-18EA-41BD-90B3-3C4F881B38B5}" type="presParOf" srcId="{46522C68-7732-4AFC-A6D2-AA2B18FA5572}" destId="{507DFDA6-534F-4969-A93F-F9B275E65001}" srcOrd="1" destOrd="0" presId="urn:microsoft.com/office/officeart/2005/8/layout/hProcess10"/>
    <dgm:cxn modelId="{73C6800C-2FE3-44A5-AF9E-83AB3B73E006}" type="presParOf" srcId="{4F0F25AE-AA40-491A-B0C8-546A93B14309}" destId="{7245DC59-0F3A-4919-B2D6-2ECB9918C4F3}" srcOrd="3" destOrd="0" presId="urn:microsoft.com/office/officeart/2005/8/layout/hProcess10"/>
    <dgm:cxn modelId="{5C8CDA11-0A4B-44BE-A195-3CE0EB421D16}" type="presParOf" srcId="{7245DC59-0F3A-4919-B2D6-2ECB9918C4F3}" destId="{733DD4EE-4435-4060-B57A-3E5DA9612C18}" srcOrd="0" destOrd="0" presId="urn:microsoft.com/office/officeart/2005/8/layout/hProcess10"/>
    <dgm:cxn modelId="{05EA21D6-2383-4C28-8828-DE8EB52A383F}" type="presParOf" srcId="{4F0F25AE-AA40-491A-B0C8-546A93B14309}" destId="{E39D6A53-7A48-4311-98FE-9F79873271A9}" srcOrd="4" destOrd="0" presId="urn:microsoft.com/office/officeart/2005/8/layout/hProcess10"/>
    <dgm:cxn modelId="{AE79858F-1A12-4F1A-9818-E02A532C83E6}" type="presParOf" srcId="{E39D6A53-7A48-4311-98FE-9F79873271A9}" destId="{B753C3DF-9F28-456A-B0B1-E2914916D208}" srcOrd="0" destOrd="0" presId="urn:microsoft.com/office/officeart/2005/8/layout/hProcess10"/>
    <dgm:cxn modelId="{9B20F23F-5E5D-40F2-8FA9-42C3D452897C}" type="presParOf" srcId="{E39D6A53-7A48-4311-98FE-9F79873271A9}" destId="{D7275CF0-B93A-4D7C-AB00-C2E4D47860C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9F4DB-7B4B-4AFF-BDF1-3389014347AD}">
      <dsp:nvSpPr>
        <dsp:cNvPr id="0" name=""/>
        <dsp:cNvSpPr/>
      </dsp:nvSpPr>
      <dsp:spPr>
        <a:xfrm>
          <a:off x="5251" y="900303"/>
          <a:ext cx="2473854" cy="24738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4C6D4-7E9C-4097-B30E-94043341902D}">
      <dsp:nvSpPr>
        <dsp:cNvPr id="0" name=""/>
        <dsp:cNvSpPr/>
      </dsp:nvSpPr>
      <dsp:spPr>
        <a:xfrm>
          <a:off x="407971" y="2384616"/>
          <a:ext cx="2473854" cy="24738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500" kern="1200" dirty="0"/>
            <a:t>REGULACIÓN DIGITAL</a:t>
          </a:r>
        </a:p>
      </dsp:txBody>
      <dsp:txXfrm>
        <a:off x="480428" y="2457073"/>
        <a:ext cx="2328940" cy="2328940"/>
      </dsp:txXfrm>
    </dsp:sp>
    <dsp:sp modelId="{390FEF24-E16A-4DF9-B9C2-737245A5EC62}">
      <dsp:nvSpPr>
        <dsp:cNvPr id="0" name=""/>
        <dsp:cNvSpPr/>
      </dsp:nvSpPr>
      <dsp:spPr>
        <a:xfrm>
          <a:off x="2955624" y="1840014"/>
          <a:ext cx="476519" cy="5944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2000" kern="1200"/>
        </a:p>
      </dsp:txBody>
      <dsp:txXfrm>
        <a:off x="2955624" y="1958900"/>
        <a:ext cx="333563" cy="356660"/>
      </dsp:txXfrm>
    </dsp:sp>
    <dsp:sp modelId="{C519E3E3-F21A-4C09-84E4-71CF021EB8FD}">
      <dsp:nvSpPr>
        <dsp:cNvPr id="0" name=""/>
        <dsp:cNvSpPr/>
      </dsp:nvSpPr>
      <dsp:spPr>
        <a:xfrm>
          <a:off x="3840588" y="900303"/>
          <a:ext cx="2473854" cy="24738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DFDA6-534F-4969-A93F-F9B275E65001}">
      <dsp:nvSpPr>
        <dsp:cNvPr id="0" name=""/>
        <dsp:cNvSpPr/>
      </dsp:nvSpPr>
      <dsp:spPr>
        <a:xfrm>
          <a:off x="4243309" y="2384616"/>
          <a:ext cx="2473854" cy="24738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500" kern="1200" dirty="0"/>
            <a:t>TECNOLOGÍA DIGITAL</a:t>
          </a:r>
        </a:p>
      </dsp:txBody>
      <dsp:txXfrm>
        <a:off x="4315766" y="2457073"/>
        <a:ext cx="2328940" cy="2328940"/>
      </dsp:txXfrm>
    </dsp:sp>
    <dsp:sp modelId="{7245DC59-0F3A-4919-B2D6-2ECB9918C4F3}">
      <dsp:nvSpPr>
        <dsp:cNvPr id="0" name=""/>
        <dsp:cNvSpPr/>
      </dsp:nvSpPr>
      <dsp:spPr>
        <a:xfrm>
          <a:off x="6790962" y="1840014"/>
          <a:ext cx="476519" cy="5944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2000" kern="1200"/>
        </a:p>
      </dsp:txBody>
      <dsp:txXfrm>
        <a:off x="6790962" y="1958900"/>
        <a:ext cx="333563" cy="356660"/>
      </dsp:txXfrm>
    </dsp:sp>
    <dsp:sp modelId="{B753C3DF-9F28-456A-B0B1-E2914916D208}">
      <dsp:nvSpPr>
        <dsp:cNvPr id="0" name=""/>
        <dsp:cNvSpPr/>
      </dsp:nvSpPr>
      <dsp:spPr>
        <a:xfrm>
          <a:off x="7675926" y="900303"/>
          <a:ext cx="2473854" cy="24738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275CF0-B93A-4D7C-AB00-C2E4D47860C3}">
      <dsp:nvSpPr>
        <dsp:cNvPr id="0" name=""/>
        <dsp:cNvSpPr/>
      </dsp:nvSpPr>
      <dsp:spPr>
        <a:xfrm>
          <a:off x="8078647" y="2384616"/>
          <a:ext cx="2473854" cy="247385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500" kern="1200" dirty="0"/>
            <a:t>SERVICIOS DIGITALES</a:t>
          </a:r>
        </a:p>
      </dsp:txBody>
      <dsp:txXfrm>
        <a:off x="8151104" y="2457073"/>
        <a:ext cx="2328940" cy="2328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9752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P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Partimos de la hipótesis de que los jóvenes percibían al Estado como una institución lejana y fraccionada.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834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P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Partimos de la hipótesis de que los jóvenes percibían al Estado como una institución lejana y fraccionada.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441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Partimos de la </a:t>
            </a:r>
            <a:r>
              <a:rPr lang="es-ES_tradnl" baseline="0" dirty="0"/>
              <a:t>hipótesis de que los jóvenes percibían al Estado como una institución lejana y fraccionada. </a:t>
            </a:r>
            <a:endParaRPr lang="es-ES_tradnl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952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25757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39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0360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39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Shape 642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2792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Partimos de la </a:t>
            </a:r>
            <a:r>
              <a:rPr lang="es-ES_tradnl" baseline="0" dirty="0"/>
              <a:t>hipótesis de que los jóvenes percibían al Estado como una institución lejana y fraccionada. </a:t>
            </a:r>
            <a:endParaRPr lang="es-ES_tradnl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9200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Partimos de la </a:t>
            </a:r>
            <a:r>
              <a:rPr lang="es-ES_tradnl" baseline="0" dirty="0"/>
              <a:t>hipótesis de que los jóvenes percibían al Estado como una institución lejana y fraccionada. </a:t>
            </a:r>
            <a:endParaRPr lang="es-ES_tradnl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6415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Partimos de la </a:t>
            </a:r>
            <a:r>
              <a:rPr lang="es-ES_tradnl" baseline="0" dirty="0"/>
              <a:t>hipótesis de que los jóvenes percibían al Estado como una institución lejana y fraccionada. </a:t>
            </a:r>
            <a:endParaRPr lang="es-ES_tradnl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4752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991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Partimos de la </a:t>
            </a:r>
            <a:r>
              <a:rPr lang="es-ES_tradnl" baseline="0" dirty="0"/>
              <a:t>hipótesis de que los jóvenes percibían al Estado como una institución lejana y fraccionada. </a:t>
            </a:r>
            <a:endParaRPr lang="es-ES_tradnl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3831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Partimos de la </a:t>
            </a:r>
            <a:r>
              <a:rPr lang="es-ES_tradnl" baseline="0" dirty="0"/>
              <a:t>hipótesis de que los jóvenes percibían al Estado como una institución lejana y fraccionada. </a:t>
            </a:r>
            <a:endParaRPr lang="es-ES_tradnl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1026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Partimos de la </a:t>
            </a:r>
            <a:r>
              <a:rPr lang="es-ES_tradnl" baseline="0" dirty="0"/>
              <a:t>hipótesis de que los jóvenes percibían al Estado como una institución lejana y fraccionada. </a:t>
            </a:r>
            <a:endParaRPr lang="es-ES_tradnl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5748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6690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P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Partimos de la hipótesis de que los jóvenes percibían al Estado como una institución lejana y fraccionada.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252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P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Partimos de la hipótesis de que los jóvenes percibían al Estado como una institución lejana y fraccionada.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6397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P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Partimos de la hipótesis de que los jóvenes percibían al Estado como una institución lejana y fraccionada.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332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P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Partimos de la hipótesis de que los jóvenes percibían al Estado como una institución lejana y fraccionada.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9667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66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unimooc.com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02" y="552654"/>
            <a:ext cx="4902233" cy="64550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5195076" y="3414409"/>
            <a:ext cx="6159843" cy="127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8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Secretaría de Gobierno Digital</a:t>
            </a:r>
            <a:endParaRPr lang="es-P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PRESIDENCIA DEL CONSEJO DE MINISTROS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4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Acercando el Estado al Ciudadano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787002" y="6305346"/>
            <a:ext cx="1811714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Fotos: Andina Editora Perú</a:t>
            </a:r>
            <a:endParaRPr dirty="0"/>
          </a:p>
        </p:txBody>
      </p:sp>
      <p:pic>
        <p:nvPicPr>
          <p:cNvPr id="10" name="Imagen 9" descr="C:\Users\ypino\Downloads\EL-PERÚ-PRIMERO-LOGOTIPO.jpg">
            <a:extLst>
              <a:ext uri="{FF2B5EF4-FFF2-40B4-BE49-F238E27FC236}">
                <a16:creationId xmlns:a16="http://schemas.microsoft.com/office/drawing/2014/main" id="{E4BA7382-6B30-40E6-9B78-F23CB70526B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776" y="5859991"/>
            <a:ext cx="2258549" cy="50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170793-75F7-4A4D-832E-735EB3342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906" y="1489782"/>
            <a:ext cx="1724527" cy="159342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4CCE42-ECD6-429E-B7A0-6BB7C6D0C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2230" y="2149247"/>
            <a:ext cx="1724527" cy="16247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2E72B26-0EEE-4B1B-8BA2-BFE4E3C63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978" y="4744294"/>
            <a:ext cx="1724527" cy="16247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32A327C-039E-453B-87F6-3B295D2ED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2478" y="3813005"/>
            <a:ext cx="1724526" cy="159342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4175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5CC3E1-297F-458A-838B-A2B5798C2A1E}"/>
              </a:ext>
            </a:extLst>
          </p:cNvPr>
          <p:cNvSpPr/>
          <p:nvPr/>
        </p:nvSpPr>
        <p:spPr>
          <a:xfrm>
            <a:off x="182880" y="137160"/>
            <a:ext cx="11856720" cy="6553200"/>
          </a:xfrm>
          <a:prstGeom prst="rect">
            <a:avLst/>
          </a:prstGeom>
          <a:solidFill>
            <a:srgbClr val="DEEBF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Google Shape;112;p18">
            <a:extLst>
              <a:ext uri="{FF2B5EF4-FFF2-40B4-BE49-F238E27FC236}">
                <a16:creationId xmlns:a16="http://schemas.microsoft.com/office/drawing/2014/main" id="{9CE4D91B-B061-46E7-837C-DC8195F6FB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5449" t="20361" r="26478" b="21495"/>
          <a:stretch/>
        </p:blipFill>
        <p:spPr>
          <a:xfrm>
            <a:off x="875339" y="167640"/>
            <a:ext cx="10230627" cy="65227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8508CB34-C72B-4BCD-85C2-C00ED75D7E7D}"/>
              </a:ext>
            </a:extLst>
          </p:cNvPr>
          <p:cNvSpPr/>
          <p:nvPr/>
        </p:nvSpPr>
        <p:spPr>
          <a:xfrm>
            <a:off x="10386875" y="2965141"/>
            <a:ext cx="595503" cy="22194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83751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5CC3E1-297F-458A-838B-A2B5798C2A1E}"/>
              </a:ext>
            </a:extLst>
          </p:cNvPr>
          <p:cNvSpPr/>
          <p:nvPr/>
        </p:nvSpPr>
        <p:spPr>
          <a:xfrm>
            <a:off x="182880" y="137160"/>
            <a:ext cx="11856720" cy="6553200"/>
          </a:xfrm>
          <a:prstGeom prst="rect">
            <a:avLst/>
          </a:prstGeom>
          <a:solidFill>
            <a:srgbClr val="DEEBF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Google Shape;121;p19">
            <a:extLst>
              <a:ext uri="{FF2B5EF4-FFF2-40B4-BE49-F238E27FC236}">
                <a16:creationId xmlns:a16="http://schemas.microsoft.com/office/drawing/2014/main" id="{E4FE4701-1C02-4860-979C-2815D8B416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316" t="13315" r="23318" b="13403"/>
          <a:stretch/>
        </p:blipFill>
        <p:spPr>
          <a:xfrm>
            <a:off x="1416877" y="167640"/>
            <a:ext cx="9804497" cy="64908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677F5E70-7F64-49AD-ADFD-673321A1232A}"/>
              </a:ext>
            </a:extLst>
          </p:cNvPr>
          <p:cNvSpPr/>
          <p:nvPr/>
        </p:nvSpPr>
        <p:spPr>
          <a:xfrm>
            <a:off x="2592279" y="1393795"/>
            <a:ext cx="6196614" cy="4350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43107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5CC3E1-297F-458A-838B-A2B5798C2A1E}"/>
              </a:ext>
            </a:extLst>
          </p:cNvPr>
          <p:cNvSpPr/>
          <p:nvPr/>
        </p:nvSpPr>
        <p:spPr>
          <a:xfrm>
            <a:off x="182880" y="137160"/>
            <a:ext cx="11856720" cy="6553200"/>
          </a:xfrm>
          <a:prstGeom prst="rect">
            <a:avLst/>
          </a:prstGeom>
          <a:solidFill>
            <a:srgbClr val="DEEBF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Google Shape;135;p21">
            <a:extLst>
              <a:ext uri="{FF2B5EF4-FFF2-40B4-BE49-F238E27FC236}">
                <a16:creationId xmlns:a16="http://schemas.microsoft.com/office/drawing/2014/main" id="{7743D6D7-E2FE-455F-B4EA-4982F705AC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3552" t="12481" r="34881" b="15367"/>
          <a:stretch/>
        </p:blipFill>
        <p:spPr>
          <a:xfrm>
            <a:off x="578353" y="167640"/>
            <a:ext cx="5431830" cy="655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105;p17">
            <a:extLst>
              <a:ext uri="{FF2B5EF4-FFF2-40B4-BE49-F238E27FC236}">
                <a16:creationId xmlns:a16="http://schemas.microsoft.com/office/drawing/2014/main" id="{E453A388-CC7E-4176-96CE-B2990DF3A295}"/>
              </a:ext>
            </a:extLst>
          </p:cNvPr>
          <p:cNvSpPr txBox="1"/>
          <p:nvPr/>
        </p:nvSpPr>
        <p:spPr>
          <a:xfrm>
            <a:off x="6889765" y="1977944"/>
            <a:ext cx="4443928" cy="265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>
                <a:latin typeface="Lato"/>
                <a:ea typeface="Lato"/>
                <a:cs typeface="Lato"/>
                <a:sym typeface="Lato"/>
              </a:rPr>
              <a:t>La ONU mide el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>
                <a:latin typeface="Lato"/>
                <a:ea typeface="Lato"/>
                <a:cs typeface="Lato"/>
                <a:sym typeface="Lato"/>
              </a:rPr>
              <a:t>Índice de Desarrollo de Gobierno Digital, a nivel mundial</a:t>
            </a:r>
            <a:endParaRPr sz="3000" dirty="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342228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5CC3E1-297F-458A-838B-A2B5798C2A1E}"/>
              </a:ext>
            </a:extLst>
          </p:cNvPr>
          <p:cNvSpPr/>
          <p:nvPr/>
        </p:nvSpPr>
        <p:spPr>
          <a:xfrm>
            <a:off x="182880" y="137160"/>
            <a:ext cx="11856720" cy="6553200"/>
          </a:xfrm>
          <a:prstGeom prst="rect">
            <a:avLst/>
          </a:prstGeom>
          <a:solidFill>
            <a:srgbClr val="DEEBF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Google Shape;144;p22">
            <a:extLst>
              <a:ext uri="{FF2B5EF4-FFF2-40B4-BE49-F238E27FC236}">
                <a16:creationId xmlns:a16="http://schemas.microsoft.com/office/drawing/2014/main" id="{286C21C1-7414-44CC-B448-4B1FFE166E8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81" y="946507"/>
            <a:ext cx="11441837" cy="57438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5;p22">
            <a:extLst>
              <a:ext uri="{FF2B5EF4-FFF2-40B4-BE49-F238E27FC236}">
                <a16:creationId xmlns:a16="http://schemas.microsoft.com/office/drawing/2014/main" id="{55C69518-9754-44F3-A26E-DE46648E5743}"/>
              </a:ext>
            </a:extLst>
          </p:cNvPr>
          <p:cNvSpPr txBox="1">
            <a:spLocks/>
          </p:cNvSpPr>
          <p:nvPr/>
        </p:nvSpPr>
        <p:spPr>
          <a:xfrm>
            <a:off x="375081" y="167640"/>
            <a:ext cx="11664519" cy="77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1975" tIns="131975" rIns="131975" bIns="1319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s-PE" b="1" dirty="0">
                <a:solidFill>
                  <a:srgbClr val="000000"/>
                </a:solidFill>
              </a:rPr>
              <a:t>Perú </a:t>
            </a:r>
            <a:r>
              <a:rPr lang="es-PE" b="1" dirty="0">
                <a:solidFill>
                  <a:srgbClr val="980000"/>
                </a:solidFill>
              </a:rPr>
              <a:t>posición 77 de 193 economías</a:t>
            </a:r>
            <a:r>
              <a:rPr lang="es-PE" b="1" dirty="0">
                <a:solidFill>
                  <a:srgbClr val="000000"/>
                </a:solidFill>
              </a:rPr>
              <a:t> en gobierno digital</a:t>
            </a:r>
            <a:endParaRPr lang="es-PE" b="1" dirty="0">
              <a:solidFill>
                <a:srgbClr val="9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76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5CC3E1-297F-458A-838B-A2B5798C2A1E}"/>
              </a:ext>
            </a:extLst>
          </p:cNvPr>
          <p:cNvSpPr/>
          <p:nvPr/>
        </p:nvSpPr>
        <p:spPr>
          <a:xfrm>
            <a:off x="182880" y="137160"/>
            <a:ext cx="11856720" cy="6553200"/>
          </a:xfrm>
          <a:prstGeom prst="rect">
            <a:avLst/>
          </a:prstGeom>
          <a:solidFill>
            <a:srgbClr val="DEEBF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Google Shape;151;p23">
            <a:extLst>
              <a:ext uri="{FF2B5EF4-FFF2-40B4-BE49-F238E27FC236}">
                <a16:creationId xmlns:a16="http://schemas.microsoft.com/office/drawing/2014/main" id="{F39DD177-7CE7-4193-8B0D-689D8AE588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4455" t="12032" r="35034" b="11712"/>
          <a:stretch/>
        </p:blipFill>
        <p:spPr>
          <a:xfrm>
            <a:off x="560597" y="137160"/>
            <a:ext cx="5165499" cy="655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105;p17">
            <a:extLst>
              <a:ext uri="{FF2B5EF4-FFF2-40B4-BE49-F238E27FC236}">
                <a16:creationId xmlns:a16="http://schemas.microsoft.com/office/drawing/2014/main" id="{2761C403-B9B4-4340-B51C-FBC74784B87A}"/>
              </a:ext>
            </a:extLst>
          </p:cNvPr>
          <p:cNvSpPr txBox="1"/>
          <p:nvPr/>
        </p:nvSpPr>
        <p:spPr>
          <a:xfrm>
            <a:off x="6465906" y="2244274"/>
            <a:ext cx="5119355" cy="265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" sz="3000" dirty="0">
                <a:latin typeface="Lato"/>
                <a:ea typeface="Lato"/>
                <a:cs typeface="Lato"/>
                <a:sym typeface="Lato"/>
              </a:rPr>
              <a:t>El WEF mide </a:t>
            </a:r>
          </a:p>
          <a:p>
            <a:pPr lvl="0" algn="ctr"/>
            <a:r>
              <a:rPr lang="es" sz="3000" dirty="0">
                <a:latin typeface="Lato"/>
                <a:ea typeface="Lato"/>
                <a:cs typeface="Lato"/>
                <a:sym typeface="Lato"/>
              </a:rPr>
              <a:t>el nivel de aprovechamiento de las tecnologías digitales </a:t>
            </a:r>
            <a:r>
              <a:rPr lang="es-PE" sz="3000" dirty="0">
                <a:latin typeface="Lato"/>
                <a:ea typeface="Lato"/>
                <a:cs typeface="Lato"/>
                <a:sym typeface="Lato"/>
              </a:rPr>
              <a:t>en beneficio del desarrollo económico y social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868008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5CC3E1-297F-458A-838B-A2B5798C2A1E}"/>
              </a:ext>
            </a:extLst>
          </p:cNvPr>
          <p:cNvSpPr/>
          <p:nvPr/>
        </p:nvSpPr>
        <p:spPr>
          <a:xfrm>
            <a:off x="182880" y="137160"/>
            <a:ext cx="11856720" cy="6553200"/>
          </a:xfrm>
          <a:prstGeom prst="rect">
            <a:avLst/>
          </a:prstGeom>
          <a:solidFill>
            <a:srgbClr val="DEEBF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Google Shape;145;p22">
            <a:extLst>
              <a:ext uri="{FF2B5EF4-FFF2-40B4-BE49-F238E27FC236}">
                <a16:creationId xmlns:a16="http://schemas.microsoft.com/office/drawing/2014/main" id="{D2AC8C22-F3C0-45CA-B6A5-8352FA1D7062}"/>
              </a:ext>
            </a:extLst>
          </p:cNvPr>
          <p:cNvSpPr txBox="1">
            <a:spLocks/>
          </p:cNvSpPr>
          <p:nvPr/>
        </p:nvSpPr>
        <p:spPr>
          <a:xfrm>
            <a:off x="375081" y="167640"/>
            <a:ext cx="11664519" cy="77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1975" tIns="131975" rIns="131975" bIns="1319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s-PE" b="1" dirty="0">
                <a:solidFill>
                  <a:srgbClr val="000000"/>
                </a:solidFill>
              </a:rPr>
              <a:t>Perú </a:t>
            </a:r>
            <a:r>
              <a:rPr lang="es-PE" b="1" dirty="0">
                <a:solidFill>
                  <a:srgbClr val="980000"/>
                </a:solidFill>
              </a:rPr>
              <a:t>posición 90 de 139 economías</a:t>
            </a:r>
            <a:r>
              <a:rPr lang="es-PE" b="1" dirty="0">
                <a:solidFill>
                  <a:srgbClr val="000000"/>
                </a:solidFill>
              </a:rPr>
              <a:t> en uso de tecnología para el desarrollo</a:t>
            </a:r>
            <a:endParaRPr lang="es-PE" b="1" dirty="0">
              <a:solidFill>
                <a:srgbClr val="980000"/>
              </a:solidFill>
            </a:endParaRPr>
          </a:p>
        </p:txBody>
      </p:sp>
      <p:pic>
        <p:nvPicPr>
          <p:cNvPr id="5" name="Google Shape;160;p24">
            <a:extLst>
              <a:ext uri="{FF2B5EF4-FFF2-40B4-BE49-F238E27FC236}">
                <a16:creationId xmlns:a16="http://schemas.microsoft.com/office/drawing/2014/main" id="{9CD265F6-6FBF-44BB-BC52-B9749AB4675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183" y="825622"/>
            <a:ext cx="10616213" cy="5743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637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C42FD7F-0E6C-46DD-A392-1BAABAE4366C}"/>
              </a:ext>
            </a:extLst>
          </p:cNvPr>
          <p:cNvSpPr/>
          <p:nvPr/>
        </p:nvSpPr>
        <p:spPr>
          <a:xfrm>
            <a:off x="182880" y="137160"/>
            <a:ext cx="11856720" cy="6553200"/>
          </a:xfrm>
          <a:prstGeom prst="rect">
            <a:avLst/>
          </a:prstGeom>
          <a:solidFill>
            <a:srgbClr val="DEEBF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EF94C0E-38ED-468E-BBAC-7B6A8315B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570" y="167640"/>
            <a:ext cx="1581120" cy="155064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74809F1-48C5-4B80-A013-3310EAA78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182" y="1729185"/>
            <a:ext cx="864853" cy="84199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B6874A5-9B0B-4DEC-B4F3-C6DC24C37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288" y="2582084"/>
            <a:ext cx="1489681" cy="150492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4B3AA10-9F48-434C-A5DA-B26680413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223" y="4213794"/>
            <a:ext cx="925812" cy="76579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D5DF015-66AA-4197-BD94-7AF5BEE5C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6710" y="5090134"/>
            <a:ext cx="1626839" cy="148968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F41B565-1E66-4B94-AFC5-ADD668536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3773" y="2985935"/>
            <a:ext cx="598159" cy="69721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283D6F3-84BB-46A5-B967-34B5C4C98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6433" y="1956463"/>
            <a:ext cx="2922214" cy="294507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564CB75-59B3-4182-91C6-C1462829B90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40720" y="0"/>
            <a:ext cx="5451280" cy="7119432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52AA9A5D-B54A-4804-ACA3-7AB09DFDB40A}"/>
              </a:ext>
            </a:extLst>
          </p:cNvPr>
          <p:cNvSpPr txBox="1"/>
          <p:nvPr/>
        </p:nvSpPr>
        <p:spPr>
          <a:xfrm rot="16200000">
            <a:off x="-2539333" y="3100431"/>
            <a:ext cx="6497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solidFill>
                  <a:schemeClr val="accent1">
                    <a:lumMod val="75000"/>
                  </a:schemeClr>
                </a:solidFill>
              </a:rPr>
              <a:t>ECONOMÍA DIGITAL</a:t>
            </a:r>
          </a:p>
        </p:txBody>
      </p:sp>
    </p:spTree>
    <p:extLst>
      <p:ext uri="{BB962C8B-B14F-4D97-AF65-F5344CB8AC3E}">
        <p14:creationId xmlns:p14="http://schemas.microsoft.com/office/powerpoint/2010/main" val="346766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C42FD7F-0E6C-46DD-A392-1BAABAE4366C}"/>
              </a:ext>
            </a:extLst>
          </p:cNvPr>
          <p:cNvSpPr/>
          <p:nvPr/>
        </p:nvSpPr>
        <p:spPr>
          <a:xfrm>
            <a:off x="167639" y="299287"/>
            <a:ext cx="11856720" cy="2152083"/>
          </a:xfrm>
          <a:prstGeom prst="rect">
            <a:avLst/>
          </a:prstGeom>
          <a:solidFill>
            <a:srgbClr val="DEEBF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hape 79">
            <a:extLst>
              <a:ext uri="{FF2B5EF4-FFF2-40B4-BE49-F238E27FC236}">
                <a16:creationId xmlns:a16="http://schemas.microsoft.com/office/drawing/2014/main" id="{A304F3DE-D109-4607-B89A-8C0D1D11F344}"/>
              </a:ext>
            </a:extLst>
          </p:cNvPr>
          <p:cNvSpPr txBox="1"/>
          <p:nvPr/>
        </p:nvSpPr>
        <p:spPr>
          <a:xfrm>
            <a:off x="805117" y="255189"/>
            <a:ext cx="10750378" cy="630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s-PE" sz="2800" b="1" dirty="0">
                <a:solidFill>
                  <a:schemeClr val="accent1">
                    <a:lumMod val="75000"/>
                  </a:schemeClr>
                </a:solidFill>
              </a:rPr>
              <a:t>“La economía digital involucra</a:t>
            </a:r>
          </a:p>
          <a:p>
            <a:pPr algn="ctr"/>
            <a:r>
              <a:rPr lang="es-PE" sz="2800" b="1" dirty="0">
                <a:solidFill>
                  <a:schemeClr val="accent1">
                    <a:lumMod val="75000"/>
                  </a:schemeClr>
                </a:solidFill>
              </a:rPr>
              <a:t>la adaptación de los actores de la economía tradicional (personas, empresas, gobiernos) </a:t>
            </a:r>
          </a:p>
          <a:p>
            <a:pPr algn="ctr"/>
            <a:r>
              <a:rPr lang="es-PE" sz="2800" b="1" dirty="0">
                <a:solidFill>
                  <a:schemeClr val="accent1">
                    <a:lumMod val="75000"/>
                  </a:schemeClr>
                </a:solidFill>
              </a:rPr>
              <a:t>a las nuevas posibilidades de las tecnologías digitales.</a:t>
            </a:r>
          </a:p>
          <a:p>
            <a:pPr algn="ctr"/>
            <a:r>
              <a:rPr lang="es-PE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s-PE" sz="2800" b="1" dirty="0">
                <a:solidFill>
                  <a:schemeClr val="accent2"/>
                </a:solidFill>
              </a:rPr>
              <a:t>Estas nuevas posibilidades son capaces de transformar </a:t>
            </a:r>
          </a:p>
          <a:p>
            <a:pPr algn="ctr"/>
            <a:r>
              <a:rPr lang="es-PE" sz="2800" b="1" dirty="0">
                <a:solidFill>
                  <a:schemeClr val="accent2"/>
                </a:solidFill>
              </a:rPr>
              <a:t>la manera general como vivimos.</a:t>
            </a:r>
          </a:p>
          <a:p>
            <a:pPr algn="ctr"/>
            <a:endParaRPr lang="es-PE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PE" sz="2800" b="1" dirty="0">
                <a:solidFill>
                  <a:schemeClr val="accent1">
                    <a:lumMod val="75000"/>
                  </a:schemeClr>
                </a:solidFill>
              </a:rPr>
              <a:t>En esta nueva economía</a:t>
            </a:r>
          </a:p>
          <a:p>
            <a:pPr algn="ctr"/>
            <a:r>
              <a:rPr lang="es-PE" sz="2800" b="1" dirty="0">
                <a:solidFill>
                  <a:schemeClr val="accent2"/>
                </a:solidFill>
              </a:rPr>
              <a:t>el conocimiento, la innovación y la información</a:t>
            </a:r>
            <a:r>
              <a:rPr lang="es-PE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s-PE" sz="2800" b="1" dirty="0">
                <a:solidFill>
                  <a:schemeClr val="accent1">
                    <a:lumMod val="75000"/>
                  </a:schemeClr>
                </a:solidFill>
              </a:rPr>
              <a:t>son valores importantes, </a:t>
            </a:r>
          </a:p>
          <a:p>
            <a:pPr algn="ctr"/>
            <a:r>
              <a:rPr lang="es-PE" sz="2800" b="1" dirty="0">
                <a:solidFill>
                  <a:schemeClr val="accent1">
                    <a:lumMod val="75000"/>
                  </a:schemeClr>
                </a:solidFill>
              </a:rPr>
              <a:t>no medibles en términos de riqueza, </a:t>
            </a:r>
          </a:p>
          <a:p>
            <a:pPr algn="ctr"/>
            <a:r>
              <a:rPr lang="es-PE" sz="2800" b="1" dirty="0">
                <a:solidFill>
                  <a:schemeClr val="accent1">
                    <a:lumMod val="75000"/>
                  </a:schemeClr>
                </a:solidFill>
              </a:rPr>
              <a:t>pero </a:t>
            </a:r>
            <a:r>
              <a:rPr lang="es-PE" sz="2800" b="1" dirty="0">
                <a:solidFill>
                  <a:schemeClr val="accent2"/>
                </a:solidFill>
              </a:rPr>
              <a:t>fundamentales para la competitividad y rentabilidad.”</a:t>
            </a:r>
            <a:endParaRPr lang="es-PE" sz="1100" b="1" dirty="0">
              <a:solidFill>
                <a:schemeClr val="accent2"/>
              </a:solidFill>
            </a:endParaRPr>
          </a:p>
          <a:p>
            <a:pPr algn="ctr"/>
            <a:endParaRPr lang="es-PE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PE" dirty="0">
                <a:solidFill>
                  <a:schemeClr val="accent1">
                    <a:lumMod val="75000"/>
                  </a:schemeClr>
                </a:solidFill>
              </a:rPr>
              <a:t>Marketing de Economía Digital. </a:t>
            </a:r>
            <a:r>
              <a:rPr lang="es-PE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https://unimooc.com/</a:t>
            </a:r>
            <a:r>
              <a:rPr lang="es-P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s-PE" sz="2000" dirty="0">
              <a:solidFill>
                <a:schemeClr val="accent2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6C3C291-4E36-496F-A9E5-027404EC24DC}"/>
              </a:ext>
            </a:extLst>
          </p:cNvPr>
          <p:cNvSpPr/>
          <p:nvPr/>
        </p:nvSpPr>
        <p:spPr>
          <a:xfrm>
            <a:off x="265402" y="3901764"/>
            <a:ext cx="11661195" cy="2297997"/>
          </a:xfrm>
          <a:prstGeom prst="rect">
            <a:avLst/>
          </a:prstGeom>
          <a:solidFill>
            <a:srgbClr val="DEEBF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4719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2CB753FF-DAB8-448E-9732-367852C4C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37160"/>
            <a:ext cx="6270658" cy="6404199"/>
          </a:xfrm>
          <a:prstGeom prst="rect">
            <a:avLst/>
          </a:prstGeom>
          <a:ln>
            <a:noFill/>
          </a:ln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1B67EDFA-525A-4AD2-8CBE-76C427E6B01D}"/>
              </a:ext>
            </a:extLst>
          </p:cNvPr>
          <p:cNvSpPr/>
          <p:nvPr/>
        </p:nvSpPr>
        <p:spPr>
          <a:xfrm>
            <a:off x="182879" y="137160"/>
            <a:ext cx="11856720" cy="6553200"/>
          </a:xfrm>
          <a:custGeom>
            <a:avLst/>
            <a:gdLst/>
            <a:ahLst/>
            <a:cxnLst/>
            <a:rect l="l" t="t" r="r" b="b"/>
            <a:pathLst>
              <a:path w="11856720" h="6553200">
                <a:moveTo>
                  <a:pt x="0" y="6553200"/>
                </a:moveTo>
                <a:lnTo>
                  <a:pt x="11856720" y="6553200"/>
                </a:lnTo>
                <a:lnTo>
                  <a:pt x="11856720" y="0"/>
                </a:lnTo>
                <a:lnTo>
                  <a:pt x="0" y="0"/>
                </a:lnTo>
                <a:lnTo>
                  <a:pt x="0" y="6553200"/>
                </a:lnTo>
                <a:close/>
              </a:path>
            </a:pathLst>
          </a:custGeom>
          <a:solidFill>
            <a:srgbClr val="DEEBF7">
              <a:alpha val="1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4C35D25-7D7D-44A1-B440-486AAE9FE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062"/>
            <a:ext cx="12192000" cy="6619875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1D6FFB22-78B2-430C-910B-927C1833D84A}"/>
              </a:ext>
            </a:extLst>
          </p:cNvPr>
          <p:cNvSpPr/>
          <p:nvPr/>
        </p:nvSpPr>
        <p:spPr>
          <a:xfrm>
            <a:off x="182879" y="137160"/>
            <a:ext cx="11856720" cy="6553200"/>
          </a:xfrm>
          <a:custGeom>
            <a:avLst/>
            <a:gdLst/>
            <a:ahLst/>
            <a:cxnLst/>
            <a:rect l="l" t="t" r="r" b="b"/>
            <a:pathLst>
              <a:path w="11856720" h="6553200">
                <a:moveTo>
                  <a:pt x="0" y="6553200"/>
                </a:moveTo>
                <a:lnTo>
                  <a:pt x="11856720" y="6553200"/>
                </a:lnTo>
                <a:lnTo>
                  <a:pt x="11856720" y="0"/>
                </a:lnTo>
                <a:lnTo>
                  <a:pt x="0" y="0"/>
                </a:lnTo>
                <a:lnTo>
                  <a:pt x="0" y="6553200"/>
                </a:lnTo>
                <a:close/>
              </a:path>
            </a:pathLst>
          </a:custGeom>
          <a:solidFill>
            <a:srgbClr val="DEEBF7">
              <a:alpha val="1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417A8-60A3-4E1B-9C94-426819952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0"/>
            <a:ext cx="7000875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C1DA936-0660-47C8-B906-C5C7A3882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9518" y="61606"/>
            <a:ext cx="8920404" cy="2681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FC6888E-9298-410B-9288-30DDBB233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346" y="3355849"/>
            <a:ext cx="10010775" cy="9620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BE086D2-6E3C-457B-A66E-C5FDFD4A9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550" y="5039753"/>
            <a:ext cx="10839450" cy="14097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5762F63-FB63-46A2-A6C4-9C5E78BA3F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857" y="535817"/>
            <a:ext cx="10328286" cy="5249033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62268118-59F9-404A-91E4-AD613AD5C7DF}"/>
              </a:ext>
            </a:extLst>
          </p:cNvPr>
          <p:cNvSpPr/>
          <p:nvPr/>
        </p:nvSpPr>
        <p:spPr>
          <a:xfrm>
            <a:off x="182879" y="137160"/>
            <a:ext cx="11856720" cy="6553200"/>
          </a:xfrm>
          <a:custGeom>
            <a:avLst/>
            <a:gdLst/>
            <a:ahLst/>
            <a:cxnLst/>
            <a:rect l="l" t="t" r="r" b="b"/>
            <a:pathLst>
              <a:path w="11856720" h="6553200">
                <a:moveTo>
                  <a:pt x="0" y="6553200"/>
                </a:moveTo>
                <a:lnTo>
                  <a:pt x="11856720" y="6553200"/>
                </a:lnTo>
                <a:lnTo>
                  <a:pt x="11856720" y="0"/>
                </a:lnTo>
                <a:lnTo>
                  <a:pt x="0" y="0"/>
                </a:lnTo>
                <a:lnTo>
                  <a:pt x="0" y="6553200"/>
                </a:lnTo>
                <a:close/>
              </a:path>
            </a:pathLst>
          </a:custGeom>
          <a:solidFill>
            <a:srgbClr val="DEEBF7">
              <a:alpha val="1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620A94A-502C-47F7-AC7B-F3A5251A52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463" y="592606"/>
            <a:ext cx="6443425" cy="430410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35225DA-364A-4759-AFC8-90E2779508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689" y="2620534"/>
            <a:ext cx="6647584" cy="406982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11975AC-D4B6-4823-A127-66C5A0D26E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3331" y="1458466"/>
            <a:ext cx="6179206" cy="52605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782198A-2325-4FB0-9101-B40062EEF35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250" t="12204" r="37500" b="26324"/>
          <a:stretch/>
        </p:blipFill>
        <p:spPr>
          <a:xfrm>
            <a:off x="1538155" y="450212"/>
            <a:ext cx="8130352" cy="548284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23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/>
        </p:nvSpPr>
        <p:spPr>
          <a:xfrm>
            <a:off x="1573433" y="1966000"/>
            <a:ext cx="8879907" cy="29260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algn="ctr" defTabSz="1219140">
              <a:defRPr/>
            </a:pPr>
            <a:r>
              <a:rPr lang="es-PE" sz="4000" b="1" dirty="0">
                <a:solidFill>
                  <a:schemeClr val="bg1">
                    <a:lumMod val="50000"/>
                  </a:schemeClr>
                </a:solidFill>
                <a:latin typeface="Stem-Light" panose="020B0503020203020204" pitchFamily="34" charset="0"/>
                <a:ea typeface="Stem-Light" panose="020B0503020203020204" pitchFamily="34" charset="0"/>
              </a:rPr>
              <a:t>Transformación Digital del Estado</a:t>
            </a:r>
            <a:endParaRPr lang="x-none" sz="3600" b="1" dirty="0">
              <a:solidFill>
                <a:schemeClr val="accent2"/>
              </a:solidFill>
              <a:latin typeface="Stem-Light" panose="020B0503020203020204" pitchFamily="34" charset="0"/>
              <a:ea typeface="Stem-Light" panose="020B0503020203020204" pitchFamily="34" charset="0"/>
            </a:endParaRPr>
          </a:p>
        </p:txBody>
      </p:sp>
      <p:sp>
        <p:nvSpPr>
          <p:cNvPr id="3" name="L-Shape 2"/>
          <p:cNvSpPr/>
          <p:nvPr/>
        </p:nvSpPr>
        <p:spPr>
          <a:xfrm rot="5400000">
            <a:off x="1677744" y="2212002"/>
            <a:ext cx="274105" cy="274105"/>
          </a:xfrm>
          <a:prstGeom prst="corne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L-Shape 3"/>
          <p:cNvSpPr/>
          <p:nvPr/>
        </p:nvSpPr>
        <p:spPr>
          <a:xfrm rot="16200000">
            <a:off x="9950635" y="4456530"/>
            <a:ext cx="274105" cy="274105"/>
          </a:xfrm>
          <a:prstGeom prst="corne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8914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1B67EDFA-525A-4AD2-8CBE-76C427E6B01D}"/>
              </a:ext>
            </a:extLst>
          </p:cNvPr>
          <p:cNvSpPr/>
          <p:nvPr/>
        </p:nvSpPr>
        <p:spPr>
          <a:xfrm>
            <a:off x="182879" y="137160"/>
            <a:ext cx="11856720" cy="6553200"/>
          </a:xfrm>
          <a:custGeom>
            <a:avLst/>
            <a:gdLst/>
            <a:ahLst/>
            <a:cxnLst/>
            <a:rect l="l" t="t" r="r" b="b"/>
            <a:pathLst>
              <a:path w="11856720" h="6553200">
                <a:moveTo>
                  <a:pt x="0" y="6553200"/>
                </a:moveTo>
                <a:lnTo>
                  <a:pt x="11856720" y="6553200"/>
                </a:lnTo>
                <a:lnTo>
                  <a:pt x="11856720" y="0"/>
                </a:lnTo>
                <a:lnTo>
                  <a:pt x="0" y="0"/>
                </a:lnTo>
                <a:lnTo>
                  <a:pt x="0" y="6553200"/>
                </a:lnTo>
                <a:close/>
              </a:path>
            </a:pathLst>
          </a:custGeom>
          <a:solidFill>
            <a:srgbClr val="DEEBF7">
              <a:alpha val="1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Google A.I. Can Detect Risk of Heart Disease Through Eye Scan">
            <a:hlinkClick r:id="" action="ppaction://media"/>
            <a:extLst>
              <a:ext uri="{FF2B5EF4-FFF2-40B4-BE49-F238E27FC236}">
                <a16:creationId xmlns:a16="http://schemas.microsoft.com/office/drawing/2014/main" id="{59F0FABF-57CA-483D-B719-FF78571319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2032176" cy="676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7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C42FD7F-0E6C-46DD-A392-1BAABAE4366C}"/>
              </a:ext>
            </a:extLst>
          </p:cNvPr>
          <p:cNvSpPr/>
          <p:nvPr/>
        </p:nvSpPr>
        <p:spPr>
          <a:xfrm>
            <a:off x="182880" y="137160"/>
            <a:ext cx="11856720" cy="6553200"/>
          </a:xfrm>
          <a:prstGeom prst="rect">
            <a:avLst/>
          </a:prstGeom>
          <a:solidFill>
            <a:srgbClr val="DEEBF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hape 79">
            <a:extLst>
              <a:ext uri="{FF2B5EF4-FFF2-40B4-BE49-F238E27FC236}">
                <a16:creationId xmlns:a16="http://schemas.microsoft.com/office/drawing/2014/main" id="{A304F3DE-D109-4607-B89A-8C0D1D11F344}"/>
              </a:ext>
            </a:extLst>
          </p:cNvPr>
          <p:cNvSpPr txBox="1"/>
          <p:nvPr/>
        </p:nvSpPr>
        <p:spPr>
          <a:xfrm>
            <a:off x="720811" y="1651858"/>
            <a:ext cx="10750378" cy="20984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PE" sz="2800" dirty="0">
                <a:ea typeface="Karla"/>
                <a:cs typeface="Karla"/>
                <a:sym typeface="Karla"/>
              </a:rPr>
              <a:t>“</a:t>
            </a:r>
            <a:r>
              <a:rPr lang="es-PE" sz="2800" b="1" dirty="0">
                <a:solidFill>
                  <a:schemeClr val="accent1">
                    <a:lumMod val="75000"/>
                  </a:schemeClr>
                </a:solidFill>
              </a:rPr>
              <a:t>Gobierno Digital </a:t>
            </a:r>
            <a:r>
              <a:rPr lang="es-PE" sz="2800" dirty="0"/>
              <a:t>se define como </a:t>
            </a:r>
          </a:p>
          <a:p>
            <a:pPr algn="ctr">
              <a:lnSpc>
                <a:spcPct val="150000"/>
              </a:lnSpc>
            </a:pPr>
            <a:r>
              <a:rPr lang="es-PE" sz="2800" dirty="0"/>
              <a:t>el </a:t>
            </a:r>
            <a:r>
              <a:rPr lang="es-PE" sz="2800" b="1" dirty="0">
                <a:solidFill>
                  <a:schemeClr val="accent1">
                    <a:lumMod val="75000"/>
                  </a:schemeClr>
                </a:solidFill>
              </a:rPr>
              <a:t>uso integral de la tecnología </a:t>
            </a:r>
            <a:r>
              <a:rPr lang="es-PE" sz="2800" dirty="0"/>
              <a:t>en las </a:t>
            </a:r>
            <a:r>
              <a:rPr lang="es-PE" sz="2800" b="1" dirty="0">
                <a:solidFill>
                  <a:schemeClr val="accent1">
                    <a:lumMod val="75000"/>
                  </a:schemeClr>
                </a:solidFill>
              </a:rPr>
              <a:t>entidades públicas</a:t>
            </a:r>
          </a:p>
          <a:p>
            <a:pPr algn="ctr">
              <a:lnSpc>
                <a:spcPct val="150000"/>
              </a:lnSpc>
            </a:pPr>
            <a:r>
              <a:rPr lang="es-PE" sz="2800" dirty="0"/>
              <a:t>con el objetivo de lograr un </a:t>
            </a:r>
            <a:r>
              <a:rPr lang="es-PE" sz="2800" b="1" dirty="0">
                <a:solidFill>
                  <a:schemeClr val="accent1">
                    <a:lumMod val="75000"/>
                  </a:schemeClr>
                </a:solidFill>
              </a:rPr>
              <a:t>Estado Digital</a:t>
            </a:r>
          </a:p>
          <a:p>
            <a:pPr algn="ctr">
              <a:lnSpc>
                <a:spcPct val="150000"/>
              </a:lnSpc>
            </a:pPr>
            <a:r>
              <a:rPr lang="es-PE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PE" sz="2800" b="1" dirty="0">
                <a:solidFill>
                  <a:schemeClr val="accent2"/>
                </a:solidFill>
              </a:rPr>
              <a:t>transparente, eficiente, seguro, productivo </a:t>
            </a:r>
          </a:p>
          <a:p>
            <a:pPr algn="ctr">
              <a:lnSpc>
                <a:spcPct val="150000"/>
              </a:lnSpc>
            </a:pPr>
            <a:r>
              <a:rPr lang="es-PE" sz="2800" b="1" dirty="0">
                <a:solidFill>
                  <a:schemeClr val="accent2"/>
                </a:solidFill>
              </a:rPr>
              <a:t>y cercano a nuestros ciudadanos</a:t>
            </a:r>
            <a:r>
              <a:rPr lang="es-PE" sz="2800" dirty="0">
                <a:solidFill>
                  <a:schemeClr val="accent2"/>
                </a:solidFill>
              </a:rPr>
              <a:t>”</a:t>
            </a:r>
            <a:endParaRPr lang="es-PE" sz="2400" dirty="0">
              <a:solidFill>
                <a:schemeClr val="accent2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100797B-7019-40DE-8627-65BDA8689BB8}"/>
              </a:ext>
            </a:extLst>
          </p:cNvPr>
          <p:cNvGrpSpPr/>
          <p:nvPr/>
        </p:nvGrpSpPr>
        <p:grpSpPr>
          <a:xfrm>
            <a:off x="182880" y="137160"/>
            <a:ext cx="11856720" cy="6507041"/>
            <a:chOff x="182880" y="137160"/>
            <a:chExt cx="11856720" cy="6507041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277078C5-02B7-477E-8D8B-A0AE5AD26FBD}"/>
                </a:ext>
              </a:extLst>
            </p:cNvPr>
            <p:cNvSpPr/>
            <p:nvPr/>
          </p:nvSpPr>
          <p:spPr>
            <a:xfrm>
              <a:off x="182880" y="137160"/>
              <a:ext cx="11856720" cy="65070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5" name="TextBox 17">
              <a:extLst>
                <a:ext uri="{FF2B5EF4-FFF2-40B4-BE49-F238E27FC236}">
                  <a16:creationId xmlns:a16="http://schemas.microsoft.com/office/drawing/2014/main" id="{D971F652-48BA-409A-AAC5-1941F2CA7291}"/>
                </a:ext>
              </a:extLst>
            </p:cNvPr>
            <p:cNvSpPr txBox="1"/>
            <p:nvPr/>
          </p:nvSpPr>
          <p:spPr>
            <a:xfrm>
              <a:off x="558118" y="2309078"/>
              <a:ext cx="11275294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buClr>
                  <a:srgbClr val="000000"/>
                </a:buClr>
                <a:buSzPts val="1100"/>
              </a:pPr>
              <a:r>
                <a:rPr lang="es-PE" sz="2800" b="1" dirty="0">
                  <a:solidFill>
                    <a:schemeClr val="accent1">
                      <a:lumMod val="75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Al 2030, todos los ciudadanos mejoran su calidad de vida </a:t>
              </a:r>
            </a:p>
            <a:p>
              <a:pPr lvl="0" algn="ctr">
                <a:lnSpc>
                  <a:spcPct val="150000"/>
                </a:lnSpc>
                <a:buClr>
                  <a:srgbClr val="000000"/>
                </a:buClr>
                <a:buSzPts val="1100"/>
              </a:pPr>
              <a:r>
                <a:rPr lang="es-PE" sz="2800" b="1" dirty="0">
                  <a:solidFill>
                    <a:schemeClr val="accent2"/>
                  </a:solidFill>
                  <a:latin typeface="Roboto"/>
                  <a:ea typeface="Roboto"/>
                  <a:cs typeface="Roboto"/>
                  <a:sym typeface="Roboto"/>
                </a:rPr>
                <a:t>mediante el aprovechamiento de las tecnologías digitales</a:t>
              </a:r>
              <a:r>
                <a:rPr lang="es-PE" sz="2800" b="1" dirty="0">
                  <a:solidFill>
                    <a:schemeClr val="accent1">
                      <a:lumMod val="75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</a:p>
            <a:p>
              <a:pPr lvl="0" algn="ctr">
                <a:lnSpc>
                  <a:spcPct val="150000"/>
                </a:lnSpc>
                <a:buClr>
                  <a:srgbClr val="000000"/>
                </a:buClr>
                <a:buSzPts val="1100"/>
              </a:pPr>
              <a:r>
                <a:rPr lang="es-PE" sz="2800" b="1" dirty="0">
                  <a:solidFill>
                    <a:schemeClr val="accent1">
                      <a:lumMod val="75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desplegadas en un Estado Digital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4F83FCE3-6289-4FB2-B848-79AAD8423044}"/>
              </a:ext>
            </a:extLst>
          </p:cNvPr>
          <p:cNvSpPr txBox="1"/>
          <p:nvPr/>
        </p:nvSpPr>
        <p:spPr>
          <a:xfrm>
            <a:off x="602167" y="487743"/>
            <a:ext cx="11113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Visión</a:t>
            </a:r>
            <a:endParaRPr lang="es-PE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3DFF5AA-D78A-470C-ADAC-965B0824F191}"/>
              </a:ext>
            </a:extLst>
          </p:cNvPr>
          <p:cNvCxnSpPr>
            <a:cxnSpLocks/>
          </p:cNvCxnSpPr>
          <p:nvPr/>
        </p:nvCxnSpPr>
        <p:spPr>
          <a:xfrm>
            <a:off x="718562" y="1064204"/>
            <a:ext cx="45399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3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0654" y="6858000"/>
            <a:ext cx="581891" cy="581891"/>
          </a:xfrm>
          <a:prstGeom prst="rect">
            <a:avLst/>
          </a:prstGeom>
          <a:solidFill>
            <a:srgbClr val="D9E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82545" y="6858000"/>
            <a:ext cx="581891" cy="581891"/>
          </a:xfrm>
          <a:prstGeom prst="rect">
            <a:avLst/>
          </a:prstGeom>
          <a:solidFill>
            <a:srgbClr val="F16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4436" y="6858000"/>
            <a:ext cx="581891" cy="581891"/>
          </a:xfrm>
          <a:prstGeom prst="rect">
            <a:avLst/>
          </a:prstGeom>
          <a:solidFill>
            <a:srgbClr val="7BC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46327" y="6858000"/>
            <a:ext cx="581891" cy="581891"/>
          </a:xfrm>
          <a:prstGeom prst="rect">
            <a:avLst/>
          </a:prstGeom>
          <a:solidFill>
            <a:srgbClr val="5B5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28218" y="6858000"/>
            <a:ext cx="581891" cy="581891"/>
          </a:xfrm>
          <a:prstGeom prst="rect">
            <a:avLst/>
          </a:prstGeom>
          <a:solidFill>
            <a:srgbClr val="4FC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10109" y="6858000"/>
            <a:ext cx="581891" cy="581891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77D01A44-9603-4168-BED7-4749D789E1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999044"/>
              </p:ext>
            </p:extLst>
          </p:nvPr>
        </p:nvGraphicFramePr>
        <p:xfrm>
          <a:off x="761410" y="611482"/>
          <a:ext cx="10557753" cy="5758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7064B6AA-A8C0-4285-98FD-05DBAA1DBE7D}"/>
              </a:ext>
            </a:extLst>
          </p:cNvPr>
          <p:cNvSpPr txBox="1"/>
          <p:nvPr/>
        </p:nvSpPr>
        <p:spPr>
          <a:xfrm>
            <a:off x="602167" y="487743"/>
            <a:ext cx="11113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Gestión</a:t>
            </a:r>
            <a:endParaRPr lang="es-PE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B14AEED-82C0-492C-96CF-B84060B5D05A}"/>
              </a:ext>
            </a:extLst>
          </p:cNvPr>
          <p:cNvCxnSpPr>
            <a:cxnSpLocks/>
          </p:cNvCxnSpPr>
          <p:nvPr/>
        </p:nvCxnSpPr>
        <p:spPr>
          <a:xfrm>
            <a:off x="718562" y="1064204"/>
            <a:ext cx="45399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93731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75DD9541-98D2-415A-8646-09FD0913EF11}"/>
              </a:ext>
            </a:extLst>
          </p:cNvPr>
          <p:cNvSpPr/>
          <p:nvPr/>
        </p:nvSpPr>
        <p:spPr>
          <a:xfrm>
            <a:off x="182880" y="137160"/>
            <a:ext cx="11856720" cy="6553200"/>
          </a:xfrm>
          <a:prstGeom prst="rect">
            <a:avLst/>
          </a:prstGeom>
          <a:solidFill>
            <a:srgbClr val="DEEBF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03F3882-1738-4BDA-A319-A43936EF71D2}"/>
              </a:ext>
            </a:extLst>
          </p:cNvPr>
          <p:cNvGrpSpPr/>
          <p:nvPr/>
        </p:nvGrpSpPr>
        <p:grpSpPr>
          <a:xfrm>
            <a:off x="4692176" y="1422852"/>
            <a:ext cx="2899064" cy="2040524"/>
            <a:chOff x="4685858" y="1052538"/>
            <a:chExt cx="2899064" cy="2040524"/>
          </a:xfrm>
        </p:grpSpPr>
        <p:sp>
          <p:nvSpPr>
            <p:cNvPr id="230" name="Shape 230"/>
            <p:cNvSpPr/>
            <p:nvPr/>
          </p:nvSpPr>
          <p:spPr>
            <a:xfrm>
              <a:off x="6644779" y="2797970"/>
              <a:ext cx="295093" cy="2950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1" name="Shape 231"/>
            <p:cNvSpPr/>
            <p:nvPr/>
          </p:nvSpPr>
          <p:spPr>
            <a:xfrm>
              <a:off x="4685858" y="1052538"/>
              <a:ext cx="2899064" cy="10598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2" name="Shape 232"/>
            <p:cNvSpPr/>
            <p:nvPr/>
          </p:nvSpPr>
          <p:spPr>
            <a:xfrm>
              <a:off x="7008082" y="1735694"/>
              <a:ext cx="576839" cy="57683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3" name="Shape 233"/>
            <p:cNvSpPr/>
            <p:nvPr/>
          </p:nvSpPr>
          <p:spPr>
            <a:xfrm>
              <a:off x="6883164" y="2354316"/>
              <a:ext cx="408512" cy="40850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4907207" y="1079843"/>
              <a:ext cx="242307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Roboto Light"/>
                <a:buNone/>
                <a:tabLst/>
                <a:defRPr/>
              </a:pPr>
              <a:r>
                <a:rPr kumimoji="0" lang="es-P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Necesito estudiar</a:t>
              </a:r>
              <a:r>
                <a:rPr kumimoji="0" lang="es-PE" sz="2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para ser alguien en la vida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E63E9521-E8F9-4C95-B378-93789ACDC417}"/>
              </a:ext>
            </a:extLst>
          </p:cNvPr>
          <p:cNvGrpSpPr/>
          <p:nvPr/>
        </p:nvGrpSpPr>
        <p:grpSpPr>
          <a:xfrm>
            <a:off x="8607796" y="998817"/>
            <a:ext cx="2899064" cy="2040524"/>
            <a:chOff x="7697673" y="1052538"/>
            <a:chExt cx="2899064" cy="2040524"/>
          </a:xfrm>
        </p:grpSpPr>
        <p:sp>
          <p:nvSpPr>
            <p:cNvPr id="234" name="Shape 234"/>
            <p:cNvSpPr/>
            <p:nvPr/>
          </p:nvSpPr>
          <p:spPr>
            <a:xfrm>
              <a:off x="9656594" y="2797970"/>
              <a:ext cx="295093" cy="2950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7697673" y="1052538"/>
              <a:ext cx="2899064" cy="10598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6" name="Shape 236"/>
            <p:cNvSpPr/>
            <p:nvPr/>
          </p:nvSpPr>
          <p:spPr>
            <a:xfrm>
              <a:off x="10019897" y="1735694"/>
              <a:ext cx="576839" cy="57683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7" name="Shape 237"/>
            <p:cNvSpPr/>
            <p:nvPr/>
          </p:nvSpPr>
          <p:spPr>
            <a:xfrm>
              <a:off x="9894979" y="2354316"/>
              <a:ext cx="408512" cy="40850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>
              <a:off x="7854637" y="1235628"/>
              <a:ext cx="24488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Roboto Light"/>
                <a:buNone/>
                <a:tabLst/>
                <a:defRPr/>
              </a:pPr>
              <a:r>
                <a:rPr kumimoji="0" lang="es-P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Necesito tener un negocio propio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9F2D833-12C5-43AB-A270-9043B68C4F21}"/>
              </a:ext>
            </a:extLst>
          </p:cNvPr>
          <p:cNvSpPr txBox="1"/>
          <p:nvPr/>
        </p:nvSpPr>
        <p:spPr>
          <a:xfrm>
            <a:off x="446525" y="294328"/>
            <a:ext cx="11113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Transformación</a:t>
            </a:r>
            <a:endParaRPr lang="es-PE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B4F8758B-5A69-4E53-82AC-A0F11997137D}"/>
              </a:ext>
            </a:extLst>
          </p:cNvPr>
          <p:cNvCxnSpPr>
            <a:cxnSpLocks/>
          </p:cNvCxnSpPr>
          <p:nvPr/>
        </p:nvCxnSpPr>
        <p:spPr>
          <a:xfrm>
            <a:off x="562920" y="909700"/>
            <a:ext cx="45399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id="{F7A00067-2230-4F5C-821C-A622B2263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410" y="2912260"/>
            <a:ext cx="3851836" cy="2834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2D447084-E0E4-4BB2-B25F-F947580E64DB}"/>
              </a:ext>
            </a:extLst>
          </p:cNvPr>
          <p:cNvGrpSpPr/>
          <p:nvPr/>
        </p:nvGrpSpPr>
        <p:grpSpPr>
          <a:xfrm>
            <a:off x="872241" y="1306506"/>
            <a:ext cx="3003953" cy="2027927"/>
            <a:chOff x="1569151" y="1065135"/>
            <a:chExt cx="3003953" cy="2027927"/>
          </a:xfrm>
        </p:grpSpPr>
        <p:sp>
          <p:nvSpPr>
            <p:cNvPr id="238" name="Shape 238"/>
            <p:cNvSpPr/>
            <p:nvPr/>
          </p:nvSpPr>
          <p:spPr>
            <a:xfrm>
              <a:off x="3632963" y="2797970"/>
              <a:ext cx="295093" cy="2950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49" name="Shape 249"/>
            <p:cNvSpPr/>
            <p:nvPr/>
          </p:nvSpPr>
          <p:spPr>
            <a:xfrm>
              <a:off x="3996265" y="1735694"/>
              <a:ext cx="576839" cy="57683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5" name="Shape 239">
              <a:extLst>
                <a:ext uri="{FF2B5EF4-FFF2-40B4-BE49-F238E27FC236}">
                  <a16:creationId xmlns:a16="http://schemas.microsoft.com/office/drawing/2014/main" id="{E0DCF8F8-BBDB-4AA7-A003-731F6BB676B6}"/>
                </a:ext>
              </a:extLst>
            </p:cNvPr>
            <p:cNvSpPr/>
            <p:nvPr/>
          </p:nvSpPr>
          <p:spPr>
            <a:xfrm>
              <a:off x="1569151" y="1065135"/>
              <a:ext cx="2899064" cy="10598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6" name="Shape 246">
              <a:extLst>
                <a:ext uri="{FF2B5EF4-FFF2-40B4-BE49-F238E27FC236}">
                  <a16:creationId xmlns:a16="http://schemas.microsoft.com/office/drawing/2014/main" id="{70F6D8AB-58BA-44F0-87B9-7FCC68DF30CE}"/>
                </a:ext>
              </a:extLst>
            </p:cNvPr>
            <p:cNvSpPr/>
            <p:nvPr/>
          </p:nvSpPr>
          <p:spPr>
            <a:xfrm>
              <a:off x="1872098" y="1141064"/>
              <a:ext cx="2194833" cy="400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Roboto Light"/>
                <a:buNone/>
                <a:tabLst/>
                <a:defRPr/>
              </a:pPr>
              <a:r>
                <a:rPr kumimoji="0" lang="es-P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Necesito sacar</a:t>
              </a:r>
              <a:r>
                <a:rPr kumimoji="0" lang="es-PE" sz="2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adelante a mi familia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Shape 250">
              <a:extLst>
                <a:ext uri="{FF2B5EF4-FFF2-40B4-BE49-F238E27FC236}">
                  <a16:creationId xmlns:a16="http://schemas.microsoft.com/office/drawing/2014/main" id="{DD7DD44D-025B-40D3-ABF1-026D64F33935}"/>
                </a:ext>
              </a:extLst>
            </p:cNvPr>
            <p:cNvSpPr/>
            <p:nvPr/>
          </p:nvSpPr>
          <p:spPr>
            <a:xfrm>
              <a:off x="3845235" y="2354153"/>
              <a:ext cx="408512" cy="40850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pic>
        <p:nvPicPr>
          <p:cNvPr id="32" name="Imagen 31">
            <a:extLst>
              <a:ext uri="{FF2B5EF4-FFF2-40B4-BE49-F238E27FC236}">
                <a16:creationId xmlns:a16="http://schemas.microsoft.com/office/drawing/2014/main" id="{1031E868-DEC6-4A25-A3E9-652CCF595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969" y="3571614"/>
            <a:ext cx="3958113" cy="2927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D2B3706E-72CB-43C7-9C36-C155B3D0D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51" y="2961096"/>
            <a:ext cx="3946087" cy="291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370696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C42FD7F-0E6C-46DD-A392-1BAABAE4366C}"/>
              </a:ext>
            </a:extLst>
          </p:cNvPr>
          <p:cNvSpPr/>
          <p:nvPr/>
        </p:nvSpPr>
        <p:spPr>
          <a:xfrm>
            <a:off x="182880" y="137160"/>
            <a:ext cx="11856720" cy="6553200"/>
          </a:xfrm>
          <a:prstGeom prst="rect">
            <a:avLst/>
          </a:prstGeom>
          <a:solidFill>
            <a:srgbClr val="DEEBF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5B05E88-530F-4410-9F27-C5AE1A5AD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75" y="1277414"/>
            <a:ext cx="3738562" cy="24470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88361C-D106-4962-B366-F7A5A7E15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066" y="1277414"/>
            <a:ext cx="3866890" cy="238375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22A3A058-DBC7-4DF2-A926-258A78AFA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356" y="3980492"/>
            <a:ext cx="3537737" cy="215225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0201368C-F74E-4B15-A595-24D7A3AEF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82" y="3829980"/>
            <a:ext cx="3377045" cy="2501971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45CF6607-30B6-42A6-9FF2-9264418AD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149" y="3980492"/>
            <a:ext cx="3605701" cy="2172109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29B7A2E-9BB3-48D1-B175-6FFE0BD3C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2927" y="1297701"/>
            <a:ext cx="3605701" cy="240648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050D13D-682B-41E6-BE4B-1CF4218548AA}"/>
              </a:ext>
            </a:extLst>
          </p:cNvPr>
          <p:cNvSpPr txBox="1"/>
          <p:nvPr/>
        </p:nvSpPr>
        <p:spPr>
          <a:xfrm>
            <a:off x="624796" y="386391"/>
            <a:ext cx="11113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Ejecución</a:t>
            </a:r>
            <a:endParaRPr lang="es-PE" sz="22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C41968B2-4B96-427D-A5E0-D038D3E81DC4}"/>
              </a:ext>
            </a:extLst>
          </p:cNvPr>
          <p:cNvCxnSpPr>
            <a:cxnSpLocks/>
          </p:cNvCxnSpPr>
          <p:nvPr/>
        </p:nvCxnSpPr>
        <p:spPr>
          <a:xfrm>
            <a:off x="741191" y="962852"/>
            <a:ext cx="45399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0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EC936CD8-0306-45BE-BEF9-3A93E781D370}"/>
              </a:ext>
            </a:extLst>
          </p:cNvPr>
          <p:cNvSpPr/>
          <p:nvPr/>
        </p:nvSpPr>
        <p:spPr>
          <a:xfrm>
            <a:off x="182880" y="137160"/>
            <a:ext cx="11856720" cy="6553200"/>
          </a:xfrm>
          <a:prstGeom prst="rect">
            <a:avLst/>
          </a:prstGeom>
          <a:solidFill>
            <a:srgbClr val="DEEBF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38" name="Shape 6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6572"/>
            <a:ext cx="10512017" cy="6827412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7" name="Shape 6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2242" y="864131"/>
            <a:ext cx="9461610" cy="7216381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24884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0654" y="6858000"/>
            <a:ext cx="581891" cy="581891"/>
          </a:xfrm>
          <a:prstGeom prst="rect">
            <a:avLst/>
          </a:prstGeom>
          <a:solidFill>
            <a:srgbClr val="D9E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82545" y="6858000"/>
            <a:ext cx="581891" cy="581891"/>
          </a:xfrm>
          <a:prstGeom prst="rect">
            <a:avLst/>
          </a:prstGeom>
          <a:solidFill>
            <a:srgbClr val="F16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4436" y="6858000"/>
            <a:ext cx="581891" cy="581891"/>
          </a:xfrm>
          <a:prstGeom prst="rect">
            <a:avLst/>
          </a:prstGeom>
          <a:solidFill>
            <a:srgbClr val="7BC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46327" y="6858000"/>
            <a:ext cx="581891" cy="581891"/>
          </a:xfrm>
          <a:prstGeom prst="rect">
            <a:avLst/>
          </a:prstGeom>
          <a:solidFill>
            <a:srgbClr val="5B5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28218" y="6858000"/>
            <a:ext cx="581891" cy="581891"/>
          </a:xfrm>
          <a:prstGeom prst="rect">
            <a:avLst/>
          </a:prstGeom>
          <a:solidFill>
            <a:srgbClr val="4FC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10109" y="6858000"/>
            <a:ext cx="581891" cy="581891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CM_GOB.PE_150818">
            <a:hlinkClick r:id="" action="ppaction://media"/>
            <a:extLst>
              <a:ext uri="{FF2B5EF4-FFF2-40B4-BE49-F238E27FC236}">
                <a16:creationId xmlns:a16="http://schemas.microsoft.com/office/drawing/2014/main" id="{09AC76C6-4983-4AFF-9911-D81C543D29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96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AB155616-C0BA-4D39-A8B9-DF888784A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" y="1270613"/>
            <a:ext cx="5294716" cy="5268241"/>
          </a:xfrm>
          <a:prstGeom prst="rect">
            <a:avLst/>
          </a:prstGeom>
        </p:spPr>
      </p:pic>
      <p:pic>
        <p:nvPicPr>
          <p:cNvPr id="5" name="Imagen 4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6A79F4E3-3131-4435-B687-383B7E263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100" y="407015"/>
            <a:ext cx="5294715" cy="5307985"/>
          </a:xfrm>
          <a:prstGeom prst="rect">
            <a:avLst/>
          </a:prstGeom>
        </p:spPr>
      </p:pic>
      <p:pic>
        <p:nvPicPr>
          <p:cNvPr id="7" name="Imagen 6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FE6080A4-EEF7-4FA9-AAB6-428846A14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370" y="1430186"/>
            <a:ext cx="5294716" cy="5268241"/>
          </a:xfrm>
          <a:prstGeom prst="rect">
            <a:avLst/>
          </a:prstGeom>
        </p:spPr>
      </p:pic>
      <p:pic>
        <p:nvPicPr>
          <p:cNvPr id="9" name="Imagen 8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E85B149E-7B3C-4CD2-8A3A-D130E2233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383" y="2094524"/>
            <a:ext cx="5294716" cy="5003506"/>
          </a:xfrm>
          <a:prstGeom prst="rect">
            <a:avLst/>
          </a:prstGeom>
        </p:spPr>
      </p:pic>
      <p:pic>
        <p:nvPicPr>
          <p:cNvPr id="11" name="Imagen 10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8770C1AA-FF46-49C2-AB3F-05386B03A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808" y="407015"/>
            <a:ext cx="5294715" cy="5188820"/>
          </a:xfrm>
          <a:prstGeom prst="rect">
            <a:avLst/>
          </a:prstGeom>
        </p:spPr>
      </p:pic>
      <p:pic>
        <p:nvPicPr>
          <p:cNvPr id="12" name="Imagen 11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D0C9DE19-3E19-4875-B511-46BADA5FC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467" y="775006"/>
            <a:ext cx="5294716" cy="5307986"/>
          </a:xfrm>
          <a:prstGeom prst="rect">
            <a:avLst/>
          </a:prstGeom>
        </p:spPr>
      </p:pic>
      <p:pic>
        <p:nvPicPr>
          <p:cNvPr id="13" name="Imagen 1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C20B93DB-F5E6-40D5-9F02-BEF7A924F9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1276" y="294945"/>
            <a:ext cx="5934442" cy="62140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B1D47A-C695-466D-A0A1-16C43AF01F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4641" y="540789"/>
            <a:ext cx="6624410" cy="670826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471C01E-D82A-4E82-8699-E7180B2EC9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3801" y="576014"/>
            <a:ext cx="6404526" cy="681332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9BF1BFB-FA26-4218-B534-672BABA4D6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5438" y="0"/>
            <a:ext cx="6641123" cy="6858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C97C507-ADA4-425A-8866-F8846A5754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707780"/>
            <a:ext cx="12192000" cy="544244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7653256-9727-4DEE-8DA8-707D3C9042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49311" y="3282331"/>
            <a:ext cx="4729162" cy="270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0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92BECAB-8956-42B7-A3FC-81EFADFE6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428" y="0"/>
            <a:ext cx="8176589" cy="6958648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1B67EDFA-525A-4AD2-8CBE-76C427E6B01D}"/>
              </a:ext>
            </a:extLst>
          </p:cNvPr>
          <p:cNvSpPr/>
          <p:nvPr/>
        </p:nvSpPr>
        <p:spPr>
          <a:xfrm>
            <a:off x="182878" y="137160"/>
            <a:ext cx="12009121" cy="6720840"/>
          </a:xfrm>
          <a:custGeom>
            <a:avLst/>
            <a:gdLst/>
            <a:ahLst/>
            <a:cxnLst/>
            <a:rect l="l" t="t" r="r" b="b"/>
            <a:pathLst>
              <a:path w="11856720" h="6553200">
                <a:moveTo>
                  <a:pt x="0" y="6553200"/>
                </a:moveTo>
                <a:lnTo>
                  <a:pt x="11856720" y="6553200"/>
                </a:lnTo>
                <a:lnTo>
                  <a:pt x="11856720" y="0"/>
                </a:lnTo>
                <a:lnTo>
                  <a:pt x="0" y="0"/>
                </a:lnTo>
                <a:lnTo>
                  <a:pt x="0" y="6553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F6CA2C-628E-4C57-8F5D-729E38E05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296" y="85272"/>
            <a:ext cx="5706284" cy="66874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2066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8EEC733-4F90-4778-89F8-09293A64C6E1}"/>
              </a:ext>
            </a:extLst>
          </p:cNvPr>
          <p:cNvSpPr txBox="1"/>
          <p:nvPr/>
        </p:nvSpPr>
        <p:spPr>
          <a:xfrm>
            <a:off x="2557384" y="5653244"/>
            <a:ext cx="7675720" cy="431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</a:rPr>
              <a:t>SERVICIOS DIGITALES ORIENTADOS AL CIUDADANO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30520E-DE6D-444B-802B-CFF62F1D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42" y="2002190"/>
            <a:ext cx="2259899" cy="360694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A945EF3-4964-442A-A22E-3EBED3076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348" y="2002191"/>
            <a:ext cx="2286856" cy="36069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FCF5D58-EEBB-4777-B44E-A477B89F9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317" y="2002191"/>
            <a:ext cx="2223948" cy="36069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EEC347B-A8DF-430C-BDDE-2AC5AF222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3264" y="2008947"/>
            <a:ext cx="2294711" cy="360018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66CA23B-B93B-45AC-896F-ED2F3265E5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7975" y="2008946"/>
            <a:ext cx="2219782" cy="360018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3688B52-2B3B-4140-99F0-6163F8C78CAC}"/>
              </a:ext>
            </a:extLst>
          </p:cNvPr>
          <p:cNvSpPr/>
          <p:nvPr/>
        </p:nvSpPr>
        <p:spPr>
          <a:xfrm>
            <a:off x="491632" y="934064"/>
            <a:ext cx="11246125" cy="101683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200" b="1" dirty="0"/>
              <a:t>LEY DE GOBIERNO DIGITAL</a:t>
            </a:r>
            <a:endParaRPr lang="es-PE" b="1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CC183B9-DAC5-4013-A3F3-3992469A62B9}"/>
              </a:ext>
            </a:extLst>
          </p:cNvPr>
          <p:cNvSpPr/>
          <p:nvPr/>
        </p:nvSpPr>
        <p:spPr>
          <a:xfrm>
            <a:off x="491632" y="5667179"/>
            <a:ext cx="11246125" cy="61787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/>
              <a:t>SERVICIOS DIGITALES ORIENTADOS A LOS CIUDADANOS</a:t>
            </a:r>
          </a:p>
        </p:txBody>
      </p:sp>
    </p:spTree>
    <p:extLst>
      <p:ext uri="{BB962C8B-B14F-4D97-AF65-F5344CB8AC3E}">
        <p14:creationId xmlns:p14="http://schemas.microsoft.com/office/powerpoint/2010/main" val="1809600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3688B52-2B3B-4140-99F0-6163F8C78CAC}"/>
              </a:ext>
            </a:extLst>
          </p:cNvPr>
          <p:cNvSpPr/>
          <p:nvPr/>
        </p:nvSpPr>
        <p:spPr>
          <a:xfrm>
            <a:off x="368764" y="1010979"/>
            <a:ext cx="11246125" cy="101683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200" b="1" dirty="0"/>
              <a:t>CIUDADANÍA DIGITAL</a:t>
            </a:r>
            <a:endParaRPr lang="es-PE" b="1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2787F38-8BF7-4E02-A21A-62F5C4EAF29A}"/>
              </a:ext>
            </a:extLst>
          </p:cNvPr>
          <p:cNvSpPr/>
          <p:nvPr/>
        </p:nvSpPr>
        <p:spPr>
          <a:xfrm>
            <a:off x="368764" y="2185933"/>
            <a:ext cx="11246125" cy="1016837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200" b="1" dirty="0"/>
              <a:t>INCLUSIÓN DIGITAL</a:t>
            </a:r>
            <a:endParaRPr lang="es-PE" b="1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1720CE7-4858-41B9-A0B0-AB75CEE8A571}"/>
              </a:ext>
            </a:extLst>
          </p:cNvPr>
          <p:cNvSpPr/>
          <p:nvPr/>
        </p:nvSpPr>
        <p:spPr>
          <a:xfrm>
            <a:off x="368764" y="3360887"/>
            <a:ext cx="11246125" cy="101683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200" b="1" dirty="0"/>
              <a:t>SOCIEDAD DEL CONOCIMIENTO</a:t>
            </a:r>
            <a:endParaRPr lang="es-PE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9B668F5-22BD-4AD6-8405-E98CD07B84DD}"/>
              </a:ext>
            </a:extLst>
          </p:cNvPr>
          <p:cNvSpPr/>
          <p:nvPr/>
        </p:nvSpPr>
        <p:spPr>
          <a:xfrm>
            <a:off x="368763" y="4535841"/>
            <a:ext cx="11246125" cy="1016837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200" b="1" dirty="0"/>
              <a:t>ECONOMÍA DIGITAL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543261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C42FD7F-0E6C-46DD-A392-1BAABAE4366C}"/>
              </a:ext>
            </a:extLst>
          </p:cNvPr>
          <p:cNvSpPr/>
          <p:nvPr/>
        </p:nvSpPr>
        <p:spPr>
          <a:xfrm>
            <a:off x="167640" y="100090"/>
            <a:ext cx="11856720" cy="6553200"/>
          </a:xfrm>
          <a:prstGeom prst="rect">
            <a:avLst/>
          </a:prstGeom>
          <a:solidFill>
            <a:srgbClr val="DEEBF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63CE7F3-365F-4B90-8E30-9195BBD5510D}"/>
              </a:ext>
            </a:extLst>
          </p:cNvPr>
          <p:cNvGrpSpPr/>
          <p:nvPr/>
        </p:nvGrpSpPr>
        <p:grpSpPr>
          <a:xfrm>
            <a:off x="6723122" y="976424"/>
            <a:ext cx="4694299" cy="4800599"/>
            <a:chOff x="6723122" y="976424"/>
            <a:chExt cx="4694299" cy="4800599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763E9C27-2599-4959-BB4D-24DDDD8F4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3122" y="976424"/>
              <a:ext cx="4694299" cy="480059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BD3C686-3CED-413D-9840-5D9157641B90}"/>
                </a:ext>
              </a:extLst>
            </p:cNvPr>
            <p:cNvSpPr txBox="1"/>
            <p:nvPr/>
          </p:nvSpPr>
          <p:spPr>
            <a:xfrm>
              <a:off x="8093009" y="2698528"/>
              <a:ext cx="19767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PCM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Secretaría de Gobierno Digital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TextBox 3">
            <a:extLst>
              <a:ext uri="{FF2B5EF4-FFF2-40B4-BE49-F238E27FC236}">
                <a16:creationId xmlns:a16="http://schemas.microsoft.com/office/drawing/2014/main" id="{7BD4D2C8-61A1-4092-BD79-9B86EE0244D3}"/>
              </a:ext>
            </a:extLst>
          </p:cNvPr>
          <p:cNvSpPr txBox="1"/>
          <p:nvPr/>
        </p:nvSpPr>
        <p:spPr>
          <a:xfrm>
            <a:off x="718562" y="5907679"/>
            <a:ext cx="377413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Decreto Legislativo</a:t>
            </a:r>
            <a:r>
              <a:rPr kumimoji="0" lang="es-ES" sz="105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 604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Decreto Supremo 033-2018-PCM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Resolución Ministerial 119-2018-PCM</a:t>
            </a:r>
            <a:endParaRPr kumimoji="0" lang="es-PE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794F6727-6D14-4C6D-89F3-66CAE0D17F7C}"/>
              </a:ext>
            </a:extLst>
          </p:cNvPr>
          <p:cNvSpPr txBox="1"/>
          <p:nvPr/>
        </p:nvSpPr>
        <p:spPr>
          <a:xfrm>
            <a:off x="718562" y="2908774"/>
            <a:ext cx="54536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Rectoría en Materia de Gobierno Digital en el Estado Peruano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Liderazgo en la Transformación Digital en el Estado Peruano</a:t>
            </a:r>
            <a:endParaRPr kumimoji="0" lang="es-PE" sz="36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9CBFBF6E-22CE-4EA0-B3C7-A54662F66FBA}"/>
              </a:ext>
            </a:extLst>
          </p:cNvPr>
          <p:cNvSpPr txBox="1"/>
          <p:nvPr/>
        </p:nvSpPr>
        <p:spPr>
          <a:xfrm>
            <a:off x="634318" y="502339"/>
            <a:ext cx="1127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Secretaría de Gobierno Digital</a:t>
            </a:r>
            <a:endParaRPr kumimoji="0" lang="es-PE" sz="2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51C2EAB-8AEE-481C-B8A1-CF96B9DAF292}"/>
              </a:ext>
            </a:extLst>
          </p:cNvPr>
          <p:cNvCxnSpPr>
            <a:cxnSpLocks/>
          </p:cNvCxnSpPr>
          <p:nvPr/>
        </p:nvCxnSpPr>
        <p:spPr>
          <a:xfrm>
            <a:off x="718562" y="1064204"/>
            <a:ext cx="45399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56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A0E7046-DA42-4AB5-966F-C5703FC36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28" y="0"/>
            <a:ext cx="6155320" cy="667794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28C0740-FBB1-4E3C-B6A0-64B340970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871" y="180058"/>
            <a:ext cx="8187471" cy="59545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E8DE3FE-12CF-432B-A87E-48CA98E15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186" y="-106584"/>
            <a:ext cx="7114814" cy="59383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972EBDC-19DA-44CE-9741-243CE31B7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5640" y="1818129"/>
            <a:ext cx="9156360" cy="48598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98312D5-BEC6-43F1-BC76-18FBAD976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737" y="-23197"/>
            <a:ext cx="7475979" cy="65600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E6FF1ED-4D80-499D-BADD-CCCAF9106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9980" y="321149"/>
            <a:ext cx="9736256" cy="755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99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1B67EDFA-525A-4AD2-8CBE-76C427E6B01D}"/>
              </a:ext>
            </a:extLst>
          </p:cNvPr>
          <p:cNvSpPr/>
          <p:nvPr/>
        </p:nvSpPr>
        <p:spPr>
          <a:xfrm>
            <a:off x="182879" y="137160"/>
            <a:ext cx="11856720" cy="6553200"/>
          </a:xfrm>
          <a:custGeom>
            <a:avLst/>
            <a:gdLst/>
            <a:ahLst/>
            <a:cxnLst/>
            <a:rect l="l" t="t" r="r" b="b"/>
            <a:pathLst>
              <a:path w="11856720" h="6553200">
                <a:moveTo>
                  <a:pt x="0" y="6553200"/>
                </a:moveTo>
                <a:lnTo>
                  <a:pt x="11856720" y="6553200"/>
                </a:lnTo>
                <a:lnTo>
                  <a:pt x="11856720" y="0"/>
                </a:lnTo>
                <a:lnTo>
                  <a:pt x="0" y="0"/>
                </a:lnTo>
                <a:lnTo>
                  <a:pt x="0" y="6553200"/>
                </a:lnTo>
                <a:close/>
              </a:path>
            </a:pathLst>
          </a:custGeom>
          <a:solidFill>
            <a:srgbClr val="DEEBF7">
              <a:alpha val="1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FE186F2-E8CC-4786-BA11-5DF476CDF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644"/>
            <a:ext cx="12192000" cy="67587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3920723-0BED-4D38-8BD1-12C0FF76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31" y="-1"/>
            <a:ext cx="11604930" cy="685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7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02" y="552654"/>
            <a:ext cx="4902233" cy="64550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5576680" y="2790012"/>
            <a:ext cx="6159843" cy="231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PE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Secretaría de Gobierno Digital</a:t>
            </a:r>
            <a:endParaRPr lang="es-PE" sz="2800" dirty="0"/>
          </a:p>
          <a:p>
            <a:pPr lvl="0"/>
            <a:r>
              <a:rPr lang="es-PE" sz="28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Marushka Chocobar</a:t>
            </a:r>
          </a:p>
          <a:p>
            <a:pPr lvl="0"/>
            <a:r>
              <a:rPr lang="es-PE" sz="28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994604896</a:t>
            </a:r>
          </a:p>
          <a:p>
            <a:pPr lvl="0"/>
            <a:r>
              <a:rPr lang="es-PE" sz="28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@</a:t>
            </a:r>
            <a:r>
              <a:rPr lang="es-PE" sz="280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mchocobar</a:t>
            </a:r>
            <a:endParaRPr lang="es-PE" sz="28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s-PE" sz="28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mchocobar@pcm.gob.pe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787002" y="6305346"/>
            <a:ext cx="1811714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Fotos: Andina Editora Perú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Imagen 9" descr="C:\Users\ypino\Downloads\EL-PERÚ-PRIMERO-LOGOTIPO.jpg">
            <a:extLst>
              <a:ext uri="{FF2B5EF4-FFF2-40B4-BE49-F238E27FC236}">
                <a16:creationId xmlns:a16="http://schemas.microsoft.com/office/drawing/2014/main" id="{E4BA7382-6B30-40E6-9B78-F23CB70526B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776" y="5859991"/>
            <a:ext cx="2258549" cy="50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170793-75F7-4A4D-832E-735EB3342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906" y="1489782"/>
            <a:ext cx="1724527" cy="159342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4CCE42-ECD6-429E-B7A0-6BB7C6D0C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2230" y="2149247"/>
            <a:ext cx="1724527" cy="16247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2E72B26-0EEE-4B1B-8BA2-BFE4E3C63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978" y="4744294"/>
            <a:ext cx="1724527" cy="16247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32A327C-039E-453B-87F6-3B295D2ED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2478" y="3813005"/>
            <a:ext cx="1724526" cy="159342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8577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/>
        </p:nvSpPr>
        <p:spPr>
          <a:xfrm>
            <a:off x="1573433" y="1966000"/>
            <a:ext cx="8879907" cy="29260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algn="ctr" defTabSz="1219140">
              <a:defRPr/>
            </a:pPr>
            <a:r>
              <a:rPr lang="es-PE" sz="4000" b="1" dirty="0">
                <a:solidFill>
                  <a:schemeClr val="bg1">
                    <a:lumMod val="50000"/>
                  </a:schemeClr>
                </a:solidFill>
                <a:latin typeface="Stem-Light" panose="020B0503020203020204" pitchFamily="34" charset="0"/>
                <a:ea typeface="Stem-Light" panose="020B0503020203020204" pitchFamily="34" charset="0"/>
              </a:rPr>
              <a:t>Contexto País</a:t>
            </a:r>
            <a:endParaRPr lang="x-none" sz="3600" b="1" dirty="0">
              <a:solidFill>
                <a:schemeClr val="accent2"/>
              </a:solidFill>
              <a:latin typeface="Stem-Light" panose="020B0503020203020204" pitchFamily="34" charset="0"/>
              <a:ea typeface="Stem-Light" panose="020B0503020203020204" pitchFamily="34" charset="0"/>
            </a:endParaRPr>
          </a:p>
        </p:txBody>
      </p:sp>
      <p:sp>
        <p:nvSpPr>
          <p:cNvPr id="3" name="L-Shape 2"/>
          <p:cNvSpPr/>
          <p:nvPr/>
        </p:nvSpPr>
        <p:spPr>
          <a:xfrm rot="5400000">
            <a:off x="1677744" y="2212002"/>
            <a:ext cx="274105" cy="274105"/>
          </a:xfrm>
          <a:prstGeom prst="corne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L-Shape 3"/>
          <p:cNvSpPr/>
          <p:nvPr/>
        </p:nvSpPr>
        <p:spPr>
          <a:xfrm rot="16200000">
            <a:off x="9950635" y="4456530"/>
            <a:ext cx="274105" cy="274105"/>
          </a:xfrm>
          <a:prstGeom prst="corne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02287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0654" y="6858000"/>
            <a:ext cx="581891" cy="581891"/>
          </a:xfrm>
          <a:prstGeom prst="rect">
            <a:avLst/>
          </a:prstGeom>
          <a:solidFill>
            <a:srgbClr val="D9E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82545" y="6858000"/>
            <a:ext cx="581891" cy="581891"/>
          </a:xfrm>
          <a:prstGeom prst="rect">
            <a:avLst/>
          </a:prstGeom>
          <a:solidFill>
            <a:srgbClr val="F16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4436" y="6858000"/>
            <a:ext cx="581891" cy="581891"/>
          </a:xfrm>
          <a:prstGeom prst="rect">
            <a:avLst/>
          </a:prstGeom>
          <a:solidFill>
            <a:srgbClr val="7BC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46327" y="6858000"/>
            <a:ext cx="581891" cy="581891"/>
          </a:xfrm>
          <a:prstGeom prst="rect">
            <a:avLst/>
          </a:prstGeom>
          <a:solidFill>
            <a:srgbClr val="5B5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28218" y="6858000"/>
            <a:ext cx="581891" cy="581891"/>
          </a:xfrm>
          <a:prstGeom prst="rect">
            <a:avLst/>
          </a:prstGeom>
          <a:solidFill>
            <a:srgbClr val="4FC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10109" y="6858000"/>
            <a:ext cx="581891" cy="581891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AD83F5E2-3519-4535-B3BB-1C9BC0F583DF}"/>
              </a:ext>
            </a:extLst>
          </p:cNvPr>
          <p:cNvSpPr txBox="1"/>
          <p:nvPr/>
        </p:nvSpPr>
        <p:spPr>
          <a:xfrm>
            <a:off x="86916" y="6633029"/>
            <a:ext cx="94865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s-PE" sz="800" dirty="0">
                <a:solidFill>
                  <a:srgbClr val="000000">
                    <a:lumMod val="65000"/>
                    <a:lumOff val="35000"/>
                  </a:srgbClr>
                </a:solidFill>
                <a:ea typeface="Roboto" charset="0"/>
                <a:cs typeface="Roboto" charset="0"/>
              </a:rPr>
              <a:t>Informe Katz Consejo Nacional de </a:t>
            </a:r>
            <a:r>
              <a:rPr lang="es-PE" sz="800" dirty="0" err="1">
                <a:solidFill>
                  <a:srgbClr val="000000">
                    <a:lumMod val="65000"/>
                    <a:lumOff val="35000"/>
                  </a:srgbClr>
                </a:solidFill>
                <a:ea typeface="Roboto" charset="0"/>
                <a:cs typeface="Roboto" charset="0"/>
              </a:rPr>
              <a:t>Compettitividad</a:t>
            </a:r>
            <a:r>
              <a:rPr lang="es-PE" sz="800" dirty="0">
                <a:solidFill>
                  <a:srgbClr val="000000">
                    <a:lumMod val="65000"/>
                    <a:lumOff val="35000"/>
                  </a:srgbClr>
                </a:solidFill>
                <a:ea typeface="Roboto" charset="0"/>
                <a:cs typeface="Roboto" charset="0"/>
              </a:rPr>
              <a:t> </a:t>
            </a:r>
            <a:endParaRPr kumimoji="0" lang="es-PE" sz="105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43CBF2-F807-4E9D-B58B-DE99386CD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18" y="136455"/>
            <a:ext cx="10096500" cy="28479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FFACB94-DEDF-44D6-B366-FCD9A3453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17" y="3032646"/>
            <a:ext cx="10001325" cy="356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63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880" y="137160"/>
            <a:ext cx="11856720" cy="6553200"/>
          </a:xfrm>
          <a:prstGeom prst="rect">
            <a:avLst/>
          </a:prstGeom>
          <a:solidFill>
            <a:srgbClr val="DEEBF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00654" y="6858000"/>
            <a:ext cx="581891" cy="581891"/>
          </a:xfrm>
          <a:prstGeom prst="rect">
            <a:avLst/>
          </a:prstGeom>
          <a:solidFill>
            <a:srgbClr val="D9E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82545" y="6858000"/>
            <a:ext cx="581891" cy="581891"/>
          </a:xfrm>
          <a:prstGeom prst="rect">
            <a:avLst/>
          </a:prstGeom>
          <a:solidFill>
            <a:srgbClr val="F16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4436" y="6858000"/>
            <a:ext cx="581891" cy="581891"/>
          </a:xfrm>
          <a:prstGeom prst="rect">
            <a:avLst/>
          </a:prstGeom>
          <a:solidFill>
            <a:srgbClr val="7BC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46327" y="6858000"/>
            <a:ext cx="581891" cy="581891"/>
          </a:xfrm>
          <a:prstGeom prst="rect">
            <a:avLst/>
          </a:prstGeom>
          <a:solidFill>
            <a:srgbClr val="5B5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28218" y="6858000"/>
            <a:ext cx="581891" cy="581891"/>
          </a:xfrm>
          <a:prstGeom prst="rect">
            <a:avLst/>
          </a:prstGeom>
          <a:solidFill>
            <a:srgbClr val="4FC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10109" y="6858000"/>
            <a:ext cx="581891" cy="581891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CFF74E1-F534-41B6-9033-F2DD205DE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713" y="2859932"/>
            <a:ext cx="6859881" cy="3783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3CE7E628-1DEA-46B6-A3B3-4304551E9A72}"/>
              </a:ext>
            </a:extLst>
          </p:cNvPr>
          <p:cNvSpPr txBox="1"/>
          <p:nvPr/>
        </p:nvSpPr>
        <p:spPr>
          <a:xfrm>
            <a:off x="5812329" y="1065347"/>
            <a:ext cx="5484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Roboto" charset="0"/>
                <a:cs typeface="Roboto" charset="0"/>
                <a:sym typeface="Arial"/>
              </a:rPr>
              <a:t>Estrategia Digital en el Centro de Gobierno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b="1" dirty="0">
                <a:solidFill>
                  <a:srgbClr val="000000">
                    <a:lumMod val="65000"/>
                    <a:lumOff val="35000"/>
                  </a:srgbClr>
                </a:solidFill>
                <a:ea typeface="Roboto" charset="0"/>
                <a:cs typeface="Roboto" charset="0"/>
              </a:rPr>
              <a:t>Sociedad de la Información y el Conocimiento</a:t>
            </a:r>
            <a:endParaRPr kumimoji="0" lang="es-PE" sz="36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Roboto" charset="0"/>
              <a:cs typeface="Roboto" charset="0"/>
              <a:sym typeface="Arial"/>
            </a:endParaRPr>
          </a:p>
        </p:txBody>
      </p:sp>
      <p:pic>
        <p:nvPicPr>
          <p:cNvPr id="13" name="Google Shape;167;p25">
            <a:extLst>
              <a:ext uri="{FF2B5EF4-FFF2-40B4-BE49-F238E27FC236}">
                <a16:creationId xmlns:a16="http://schemas.microsoft.com/office/drawing/2014/main" id="{E7DF6530-D4AE-41BB-853B-18F677A011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4269" t="12478" r="35066" b="11203"/>
          <a:stretch/>
        </p:blipFill>
        <p:spPr>
          <a:xfrm>
            <a:off x="182576" y="214106"/>
            <a:ext cx="5088441" cy="641832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132627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DBADE1A-4E07-4477-B3C3-3BB80738C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04" y="2472946"/>
            <a:ext cx="2410071" cy="27403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706374B-5E8F-4BE7-936D-F50718B11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696" y="1002703"/>
            <a:ext cx="2155096" cy="27403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16A339-3074-42EF-BC82-4A34669F0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7338" y="572887"/>
            <a:ext cx="2343933" cy="28561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22E691B-A76C-46B6-BDDE-F94D31D66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1277" y="2789847"/>
            <a:ext cx="2166124" cy="31457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10E8653-6D5B-4A03-8C20-7C852F9CC0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3405" y="3592069"/>
            <a:ext cx="2343933" cy="28249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94417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/>
        </p:nvSpPr>
        <p:spPr>
          <a:xfrm>
            <a:off x="1573433" y="1966000"/>
            <a:ext cx="8879907" cy="29260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algn="ctr" defTabSz="1219140">
              <a:defRPr/>
            </a:pPr>
            <a:r>
              <a:rPr lang="es-PE" sz="4000" b="1" dirty="0">
                <a:solidFill>
                  <a:schemeClr val="bg1">
                    <a:lumMod val="50000"/>
                  </a:schemeClr>
                </a:solidFill>
                <a:latin typeface="Stem-Light" panose="020B0503020203020204" pitchFamily="34" charset="0"/>
                <a:ea typeface="Stem-Light" panose="020B0503020203020204" pitchFamily="34" charset="0"/>
              </a:rPr>
              <a:t>Retos del País en Materia Digital</a:t>
            </a:r>
            <a:endParaRPr lang="x-none" sz="3600" b="1" dirty="0">
              <a:solidFill>
                <a:schemeClr val="accent2"/>
              </a:solidFill>
              <a:latin typeface="Stem-Light" panose="020B0503020203020204" pitchFamily="34" charset="0"/>
              <a:ea typeface="Stem-Light" panose="020B0503020203020204" pitchFamily="34" charset="0"/>
            </a:endParaRPr>
          </a:p>
        </p:txBody>
      </p:sp>
      <p:sp>
        <p:nvSpPr>
          <p:cNvPr id="3" name="L-Shape 2"/>
          <p:cNvSpPr/>
          <p:nvPr/>
        </p:nvSpPr>
        <p:spPr>
          <a:xfrm rot="5400000">
            <a:off x="1677744" y="2212002"/>
            <a:ext cx="274105" cy="274105"/>
          </a:xfrm>
          <a:prstGeom prst="corne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L-Shape 3"/>
          <p:cNvSpPr/>
          <p:nvPr/>
        </p:nvSpPr>
        <p:spPr>
          <a:xfrm rot="16200000">
            <a:off x="9950635" y="4456530"/>
            <a:ext cx="274105" cy="274105"/>
          </a:xfrm>
          <a:prstGeom prst="corne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46398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75DD9541-98D2-415A-8646-09FD0913EF11}"/>
              </a:ext>
            </a:extLst>
          </p:cNvPr>
          <p:cNvSpPr/>
          <p:nvPr/>
        </p:nvSpPr>
        <p:spPr>
          <a:xfrm>
            <a:off x="182880" y="137160"/>
            <a:ext cx="11856720" cy="6553200"/>
          </a:xfrm>
          <a:prstGeom prst="rect">
            <a:avLst/>
          </a:prstGeom>
          <a:solidFill>
            <a:srgbClr val="DEEBF7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Google Shape;103;p17">
            <a:extLst>
              <a:ext uri="{FF2B5EF4-FFF2-40B4-BE49-F238E27FC236}">
                <a16:creationId xmlns:a16="http://schemas.microsoft.com/office/drawing/2014/main" id="{24934847-AB9A-41E8-BBF7-5FCF8264E0B4}"/>
              </a:ext>
            </a:extLst>
          </p:cNvPr>
          <p:cNvSpPr txBox="1">
            <a:spLocks/>
          </p:cNvSpPr>
          <p:nvPr/>
        </p:nvSpPr>
        <p:spPr>
          <a:xfrm>
            <a:off x="11709841" y="8204303"/>
            <a:ext cx="615381" cy="516859"/>
          </a:xfrm>
          <a:prstGeom prst="rect">
            <a:avLst/>
          </a:prstGeom>
        </p:spPr>
        <p:txBody>
          <a:bodyPr spcFirstLastPara="1" wrap="square" lIns="131975" tIns="131975" rIns="131975" bIns="1319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s" smtClean="0"/>
              <a:pPr algn="r"/>
              <a:t>9</a:t>
            </a:fld>
            <a:endParaRPr lang="es"/>
          </a:p>
        </p:txBody>
      </p:sp>
      <p:pic>
        <p:nvPicPr>
          <p:cNvPr id="30" name="Google Shape;104;p17">
            <a:extLst>
              <a:ext uri="{FF2B5EF4-FFF2-40B4-BE49-F238E27FC236}">
                <a16:creationId xmlns:a16="http://schemas.microsoft.com/office/drawing/2014/main" id="{C66AC23A-47FA-4A55-BA6E-57E157CC56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4137" t="12327" r="35471" b="15668"/>
          <a:stretch/>
        </p:blipFill>
        <p:spPr>
          <a:xfrm>
            <a:off x="1012054" y="167640"/>
            <a:ext cx="5282214" cy="651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Google Shape;105;p17">
            <a:extLst>
              <a:ext uri="{FF2B5EF4-FFF2-40B4-BE49-F238E27FC236}">
                <a16:creationId xmlns:a16="http://schemas.microsoft.com/office/drawing/2014/main" id="{234CA053-3424-4A8B-A012-312C9AD894D4}"/>
              </a:ext>
            </a:extLst>
          </p:cNvPr>
          <p:cNvSpPr txBox="1"/>
          <p:nvPr/>
        </p:nvSpPr>
        <p:spPr>
          <a:xfrm>
            <a:off x="7005175" y="1010278"/>
            <a:ext cx="4443928" cy="265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>
                <a:latin typeface="Lato"/>
                <a:ea typeface="Lato"/>
                <a:cs typeface="Lato"/>
                <a:sym typeface="Lato"/>
              </a:rPr>
              <a:t>El libro de centra en la unidad más pequeña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>
                <a:latin typeface="Lato"/>
                <a:ea typeface="Lato"/>
                <a:cs typeface="Lato"/>
                <a:sym typeface="Lato"/>
              </a:rPr>
              <a:t>de la política pública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dirty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el trámite</a:t>
            </a:r>
            <a:r>
              <a:rPr lang="es" sz="3000" dirty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3000" dirty="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" name="Google Shape;105;p17">
            <a:extLst>
              <a:ext uri="{FF2B5EF4-FFF2-40B4-BE49-F238E27FC236}">
                <a16:creationId xmlns:a16="http://schemas.microsoft.com/office/drawing/2014/main" id="{91DD224D-0032-4A1D-A52B-50C390C5A307}"/>
              </a:ext>
            </a:extLst>
          </p:cNvPr>
          <p:cNvSpPr txBox="1"/>
          <p:nvPr/>
        </p:nvSpPr>
        <p:spPr>
          <a:xfrm>
            <a:off x="7005175" y="3730758"/>
            <a:ext cx="4443928" cy="211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>
                <a:latin typeface="Lato"/>
                <a:ea typeface="Lato"/>
                <a:cs typeface="Lato"/>
                <a:sym typeface="Lato"/>
              </a:rPr>
              <a:t>El trámite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dirty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es lo que conecta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dirty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a los ciudadanos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dirty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con </a:t>
            </a:r>
            <a:r>
              <a:rPr lang="es-PE" sz="3000" b="1" dirty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el Estado</a:t>
            </a:r>
            <a:endParaRPr sz="3000" dirty="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5360733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627</Words>
  <Application>Microsoft Office PowerPoint</Application>
  <PresentationFormat>Panorámica</PresentationFormat>
  <Paragraphs>92</Paragraphs>
  <Slides>32</Slides>
  <Notes>19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1" baseType="lpstr">
      <vt:lpstr>Calibri</vt:lpstr>
      <vt:lpstr>Stem-Light</vt:lpstr>
      <vt:lpstr>Arial Black</vt:lpstr>
      <vt:lpstr>Karla</vt:lpstr>
      <vt:lpstr>Arial</vt:lpstr>
      <vt:lpstr>Lato</vt:lpstr>
      <vt:lpstr>Roboto Light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Marushka</dc:creator>
  <cp:lastModifiedBy>usuario</cp:lastModifiedBy>
  <cp:revision>36</cp:revision>
  <dcterms:created xsi:type="dcterms:W3CDTF">2018-09-14T12:43:50Z</dcterms:created>
  <dcterms:modified xsi:type="dcterms:W3CDTF">2018-11-15T12:30:13Z</dcterms:modified>
</cp:coreProperties>
</file>